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3/1/2019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3/1/2019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3/1/2019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3/1/2019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3/1/2019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The Employment (miscellaneous provisions) act 2018</a:t>
            </a:r>
            <a:endParaRPr lang="en-IE" dirty="0"/>
          </a:p>
        </p:txBody>
      </p:sp>
    </p:spTree>
    <p:extLst>
      <p:ext uri="{BB962C8B-B14F-4D97-AF65-F5344CB8AC3E}">
        <p14:creationId xmlns:p14="http://schemas.microsoft.com/office/powerpoint/2010/main" val="2636879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AMENDING EXISTING LAWS</a:t>
            </a:r>
            <a:endParaRPr lang="en-IE" dirty="0"/>
          </a:p>
        </p:txBody>
      </p:sp>
      <p:sp>
        <p:nvSpPr>
          <p:cNvPr id="3" name="Content Placeholder 2"/>
          <p:cNvSpPr>
            <a:spLocks noGrp="1"/>
          </p:cNvSpPr>
          <p:nvPr>
            <p:ph idx="1"/>
          </p:nvPr>
        </p:nvSpPr>
        <p:spPr/>
        <p:txBody>
          <a:bodyPr/>
          <a:lstStyle/>
          <a:p>
            <a:r>
              <a:rPr lang="en-IE" sz="2400" dirty="0" smtClean="0"/>
              <a:t>The </a:t>
            </a:r>
            <a:r>
              <a:rPr lang="en-IE" sz="2400" dirty="0"/>
              <a:t>new Act introduces significant amendments to two pre-existing Irish statutes:</a:t>
            </a:r>
          </a:p>
          <a:p>
            <a:r>
              <a:rPr lang="en-IE" sz="2400" dirty="0" smtClean="0"/>
              <a:t>Terms of </a:t>
            </a:r>
            <a:r>
              <a:rPr lang="en-IE" sz="2400" dirty="0"/>
              <a:t>Employment (Information) Act 1994</a:t>
            </a:r>
          </a:p>
          <a:p>
            <a:r>
              <a:rPr lang="en-IE" sz="2400" dirty="0" smtClean="0"/>
              <a:t>Organisation of </a:t>
            </a:r>
            <a:r>
              <a:rPr lang="en-IE" sz="2400" dirty="0"/>
              <a:t>Working Time Act 1997</a:t>
            </a:r>
          </a:p>
          <a:p>
            <a:r>
              <a:rPr lang="en-IE" sz="2400" dirty="0" smtClean="0"/>
              <a:t>Many </a:t>
            </a:r>
            <a:r>
              <a:rPr lang="en-IE" sz="2400" dirty="0"/>
              <a:t>of the requirements in the new Act expand on or develop pre-existing requirements</a:t>
            </a:r>
          </a:p>
          <a:p>
            <a:endParaRPr lang="en-IE" dirty="0"/>
          </a:p>
        </p:txBody>
      </p:sp>
    </p:spTree>
    <p:extLst>
      <p:ext uri="{BB962C8B-B14F-4D97-AF65-F5344CB8AC3E}">
        <p14:creationId xmlns:p14="http://schemas.microsoft.com/office/powerpoint/2010/main" val="3107000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KEY POINTS FOR employers</a:t>
            </a:r>
            <a:endParaRPr lang="en-IE" dirty="0"/>
          </a:p>
        </p:txBody>
      </p:sp>
      <p:sp>
        <p:nvSpPr>
          <p:cNvPr id="3" name="Content Placeholder 2"/>
          <p:cNvSpPr>
            <a:spLocks noGrp="1"/>
          </p:cNvSpPr>
          <p:nvPr>
            <p:ph idx="1"/>
          </p:nvPr>
        </p:nvSpPr>
        <p:spPr/>
        <p:txBody>
          <a:bodyPr/>
          <a:lstStyle/>
          <a:p>
            <a:r>
              <a:rPr lang="en-IE" sz="2400" dirty="0" smtClean="0"/>
              <a:t>A </a:t>
            </a:r>
            <a:r>
              <a:rPr lang="en-IE" sz="2400" dirty="0"/>
              <a:t>requirement to give a </a:t>
            </a:r>
            <a:r>
              <a:rPr lang="en-IE" sz="2400" b="1" dirty="0"/>
              <a:t>written statement </a:t>
            </a:r>
            <a:r>
              <a:rPr lang="en-IE" sz="2400" dirty="0"/>
              <a:t>of five core terms of employment on or by the fifth day of commencement of employment, potential criminal conviction for failure to provide core terms </a:t>
            </a:r>
          </a:p>
          <a:p>
            <a:r>
              <a:rPr lang="en-IE" sz="2400" b="1" dirty="0" smtClean="0"/>
              <a:t>Ban </a:t>
            </a:r>
            <a:r>
              <a:rPr lang="en-IE" sz="2400" b="1" dirty="0"/>
              <a:t>on the use of zero hours contracts </a:t>
            </a:r>
            <a:r>
              <a:rPr lang="en-IE" sz="2400" dirty="0"/>
              <a:t>except in very limited circumstances </a:t>
            </a:r>
          </a:p>
          <a:p>
            <a:r>
              <a:rPr lang="en-IE" sz="2400" dirty="0" smtClean="0"/>
              <a:t>A </a:t>
            </a:r>
            <a:r>
              <a:rPr lang="en-IE" sz="2400" b="1" dirty="0"/>
              <a:t>minimum floor payment </a:t>
            </a:r>
            <a:r>
              <a:rPr lang="en-IE" sz="2400" dirty="0"/>
              <a:t>where an employee is required to report for work but is not provided with the expected hours</a:t>
            </a:r>
          </a:p>
          <a:p>
            <a:r>
              <a:rPr lang="en-IE" sz="2400" dirty="0" smtClean="0"/>
              <a:t>Introduction </a:t>
            </a:r>
            <a:r>
              <a:rPr lang="en-IE" sz="2400" dirty="0"/>
              <a:t>of </a:t>
            </a:r>
            <a:r>
              <a:rPr lang="en-IE" sz="2400" b="1" dirty="0"/>
              <a:t>banded hours</a:t>
            </a:r>
            <a:endParaRPr lang="en-IE" sz="2400" dirty="0"/>
          </a:p>
          <a:p>
            <a:endParaRPr lang="en-IE" dirty="0"/>
          </a:p>
        </p:txBody>
      </p:sp>
    </p:spTree>
    <p:extLst>
      <p:ext uri="{BB962C8B-B14F-4D97-AF65-F5344CB8AC3E}">
        <p14:creationId xmlns:p14="http://schemas.microsoft.com/office/powerpoint/2010/main" val="4088905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Section 7 – written statement</a:t>
            </a:r>
            <a:endParaRPr lang="en-IE" dirty="0"/>
          </a:p>
        </p:txBody>
      </p:sp>
      <p:sp>
        <p:nvSpPr>
          <p:cNvPr id="3" name="Content Placeholder 2"/>
          <p:cNvSpPr>
            <a:spLocks noGrp="1"/>
          </p:cNvSpPr>
          <p:nvPr>
            <p:ph idx="1"/>
          </p:nvPr>
        </p:nvSpPr>
        <p:spPr/>
        <p:txBody>
          <a:bodyPr>
            <a:normAutofit lnSpcReduction="10000"/>
          </a:bodyPr>
          <a:lstStyle/>
          <a:p>
            <a:endParaRPr lang="en-IE" sz="2000" dirty="0"/>
          </a:p>
          <a:p>
            <a:r>
              <a:rPr lang="en-IE" sz="2000" dirty="0"/>
              <a:t>Amends Section 3 of the Terms of Employment (Information) Act 1994 </a:t>
            </a:r>
          </a:p>
          <a:p>
            <a:r>
              <a:rPr lang="en-IE" sz="2000" dirty="0" smtClean="0"/>
              <a:t>Written </a:t>
            </a:r>
            <a:r>
              <a:rPr lang="en-IE" sz="2000" dirty="0"/>
              <a:t>statement within first 5 days:</a:t>
            </a:r>
          </a:p>
          <a:p>
            <a:pPr lvl="1"/>
            <a:r>
              <a:rPr lang="en-IE" sz="2000" dirty="0" smtClean="0"/>
              <a:t>Full </a:t>
            </a:r>
            <a:r>
              <a:rPr lang="en-IE" sz="2000" dirty="0"/>
              <a:t>names of employee and employer</a:t>
            </a:r>
          </a:p>
          <a:p>
            <a:pPr lvl="1"/>
            <a:r>
              <a:rPr lang="en-IE" sz="2000" dirty="0" smtClean="0"/>
              <a:t>Address </a:t>
            </a:r>
            <a:r>
              <a:rPr lang="en-IE" sz="2000" dirty="0"/>
              <a:t>of employer</a:t>
            </a:r>
          </a:p>
          <a:p>
            <a:pPr lvl="1"/>
            <a:r>
              <a:rPr lang="en-IE" sz="2000" dirty="0" smtClean="0"/>
              <a:t>If </a:t>
            </a:r>
            <a:r>
              <a:rPr lang="en-IE" sz="2000" dirty="0"/>
              <a:t>temporary contract, the expected duration and if fixed term contract, the date it expires</a:t>
            </a:r>
          </a:p>
          <a:p>
            <a:pPr lvl="1"/>
            <a:r>
              <a:rPr lang="en-IE" sz="2000" dirty="0" smtClean="0"/>
              <a:t>Rate </a:t>
            </a:r>
            <a:r>
              <a:rPr lang="en-IE" sz="2000" dirty="0"/>
              <a:t>or method of calculation of remuneration</a:t>
            </a:r>
          </a:p>
          <a:p>
            <a:pPr lvl="1"/>
            <a:r>
              <a:rPr lang="en-IE" sz="2000" dirty="0" smtClean="0"/>
              <a:t>Number </a:t>
            </a:r>
            <a:r>
              <a:rPr lang="en-IE" sz="2000" dirty="0"/>
              <a:t>of hours work per normal working day and per normal working week, employer reasonably expects employee to work</a:t>
            </a:r>
          </a:p>
          <a:p>
            <a:endParaRPr lang="en-IE" dirty="0"/>
          </a:p>
        </p:txBody>
      </p:sp>
    </p:spTree>
    <p:extLst>
      <p:ext uri="{BB962C8B-B14F-4D97-AF65-F5344CB8AC3E}">
        <p14:creationId xmlns:p14="http://schemas.microsoft.com/office/powerpoint/2010/main" val="2153316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Section 10 – criminal offence</a:t>
            </a:r>
            <a:endParaRPr lang="en-IE" dirty="0"/>
          </a:p>
        </p:txBody>
      </p:sp>
      <p:sp>
        <p:nvSpPr>
          <p:cNvPr id="3" name="Content Placeholder 2"/>
          <p:cNvSpPr>
            <a:spLocks noGrp="1"/>
          </p:cNvSpPr>
          <p:nvPr>
            <p:ph idx="1"/>
          </p:nvPr>
        </p:nvSpPr>
        <p:spPr>
          <a:xfrm>
            <a:off x="489398" y="2180496"/>
            <a:ext cx="11121410" cy="4452124"/>
          </a:xfrm>
        </p:spPr>
        <p:txBody>
          <a:bodyPr/>
          <a:lstStyle/>
          <a:p>
            <a:r>
              <a:rPr lang="en-IE" sz="2000" dirty="0" smtClean="0"/>
              <a:t>Failure </a:t>
            </a:r>
            <a:r>
              <a:rPr lang="en-IE" sz="2000" dirty="0"/>
              <a:t>to provide a written statement in the terms prescribed by the Act will result in the employer being convicted of a criminal offence, unless the employer can show “reasonable cause” for failure to do so. Also an offence to provide “false or misleading information”</a:t>
            </a:r>
          </a:p>
          <a:p>
            <a:r>
              <a:rPr lang="en-IE" sz="2000" dirty="0" smtClean="0"/>
              <a:t>Fixed </a:t>
            </a:r>
            <a:r>
              <a:rPr lang="en-IE" sz="2000" dirty="0"/>
              <a:t>payment notices up to €2,000 may be issued by WRC</a:t>
            </a:r>
          </a:p>
          <a:p>
            <a:r>
              <a:rPr lang="en-IE" sz="2000" dirty="0" smtClean="0"/>
              <a:t>Conviction </a:t>
            </a:r>
            <a:r>
              <a:rPr lang="en-IE" sz="2000" dirty="0"/>
              <a:t>of an offence under this provision attracts a penalty of up to €5,000 fine or a custodial sentence of up to 12 months</a:t>
            </a:r>
          </a:p>
          <a:p>
            <a:r>
              <a:rPr lang="en-IE" sz="2000" dirty="0" smtClean="0"/>
              <a:t>An </a:t>
            </a:r>
            <a:r>
              <a:rPr lang="en-IE" sz="2000" dirty="0"/>
              <a:t>individual operating within the employer’s organisation, including a director, manager, secretary or other officer may be convicted of an offence in their personal capacity and may, in addition to a fine or custodial sentence, be made responsible for the costs of the prosecution of the offence</a:t>
            </a:r>
          </a:p>
          <a:p>
            <a:endParaRPr lang="en-IE" dirty="0"/>
          </a:p>
        </p:txBody>
      </p:sp>
    </p:spTree>
    <p:extLst>
      <p:ext uri="{BB962C8B-B14F-4D97-AF65-F5344CB8AC3E}">
        <p14:creationId xmlns:p14="http://schemas.microsoft.com/office/powerpoint/2010/main" val="2491511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Section 15 – zero hours practices</a:t>
            </a:r>
            <a:endParaRPr lang="en-IE" dirty="0"/>
          </a:p>
        </p:txBody>
      </p:sp>
      <p:sp>
        <p:nvSpPr>
          <p:cNvPr id="3" name="Content Placeholder 2"/>
          <p:cNvSpPr>
            <a:spLocks noGrp="1"/>
          </p:cNvSpPr>
          <p:nvPr>
            <p:ph idx="1"/>
          </p:nvPr>
        </p:nvSpPr>
        <p:spPr>
          <a:xfrm>
            <a:off x="581192" y="2180496"/>
            <a:ext cx="11293129" cy="4516518"/>
          </a:xfrm>
        </p:spPr>
        <p:txBody>
          <a:bodyPr>
            <a:normAutofit/>
          </a:bodyPr>
          <a:lstStyle/>
          <a:p>
            <a:r>
              <a:rPr lang="en-IE" sz="2000" dirty="0" smtClean="0"/>
              <a:t>Zero </a:t>
            </a:r>
            <a:r>
              <a:rPr lang="en-IE" sz="2000" dirty="0"/>
              <a:t>hours working practices will be abolished in most cases with effect from March 2019  </a:t>
            </a:r>
          </a:p>
          <a:p>
            <a:r>
              <a:rPr lang="en-IE" sz="2000" dirty="0" smtClean="0"/>
              <a:t>The </a:t>
            </a:r>
            <a:r>
              <a:rPr lang="en-IE" sz="2000" dirty="0"/>
              <a:t>legislation requires that the number of weekly working hours in a contract of employment be greater than zero, but continues to facilitate low hours contracts </a:t>
            </a:r>
          </a:p>
          <a:p>
            <a:r>
              <a:rPr lang="en-IE" sz="2000" dirty="0" smtClean="0"/>
              <a:t>Employers </a:t>
            </a:r>
            <a:r>
              <a:rPr lang="en-IE" sz="2000" dirty="0"/>
              <a:t>will no longer be able to use zero hours working practices unless they relate to:</a:t>
            </a:r>
          </a:p>
          <a:p>
            <a:pPr lvl="1"/>
            <a:r>
              <a:rPr lang="en-IE" sz="2000" dirty="0" smtClean="0"/>
              <a:t>work </a:t>
            </a:r>
            <a:r>
              <a:rPr lang="en-IE" sz="2000" dirty="0"/>
              <a:t>done in emergency circumstances </a:t>
            </a:r>
          </a:p>
          <a:p>
            <a:pPr lvl="1"/>
            <a:r>
              <a:rPr lang="en-IE" sz="2000" dirty="0" smtClean="0"/>
              <a:t>short-term </a:t>
            </a:r>
            <a:r>
              <a:rPr lang="en-IE" sz="2000" dirty="0"/>
              <a:t>relief work to cover routine absences</a:t>
            </a:r>
          </a:p>
          <a:p>
            <a:r>
              <a:rPr lang="en-IE" sz="2000" dirty="0" smtClean="0"/>
              <a:t>Ibec</a:t>
            </a:r>
            <a:r>
              <a:rPr lang="en-IE" sz="2000" dirty="0" smtClean="0"/>
              <a:t> and other Employers Representative groups have engaged </a:t>
            </a:r>
            <a:r>
              <a:rPr lang="en-IE" sz="2000" dirty="0"/>
              <a:t>with policy makers to see what clarity can be provided on these terms</a:t>
            </a:r>
          </a:p>
          <a:p>
            <a:endParaRPr lang="en-IE" dirty="0"/>
          </a:p>
        </p:txBody>
      </p:sp>
    </p:spTree>
    <p:extLst>
      <p:ext uri="{BB962C8B-B14F-4D97-AF65-F5344CB8AC3E}">
        <p14:creationId xmlns:p14="http://schemas.microsoft.com/office/powerpoint/2010/main" val="1745572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Section 15 – minimum payment</a:t>
            </a:r>
            <a:endParaRPr lang="en-IE" dirty="0"/>
          </a:p>
        </p:txBody>
      </p:sp>
      <p:sp>
        <p:nvSpPr>
          <p:cNvPr id="3" name="Content Placeholder 2"/>
          <p:cNvSpPr>
            <a:spLocks noGrp="1"/>
          </p:cNvSpPr>
          <p:nvPr>
            <p:ph idx="1"/>
          </p:nvPr>
        </p:nvSpPr>
        <p:spPr>
          <a:xfrm>
            <a:off x="581192" y="2180496"/>
            <a:ext cx="11029616" cy="4490760"/>
          </a:xfrm>
        </p:spPr>
        <p:txBody>
          <a:bodyPr>
            <a:normAutofit/>
          </a:bodyPr>
          <a:lstStyle/>
          <a:p>
            <a:endParaRPr lang="en-IE" dirty="0"/>
          </a:p>
          <a:p>
            <a:r>
              <a:rPr lang="en-IE" sz="2000" dirty="0"/>
              <a:t>The remaining provisions in relation to minimum payment mainly mirror those of section 18 of the Organisation of Working Time Act 1997   </a:t>
            </a:r>
          </a:p>
          <a:p>
            <a:r>
              <a:rPr lang="en-IE" sz="2000" dirty="0" smtClean="0"/>
              <a:t>As </a:t>
            </a:r>
            <a:r>
              <a:rPr lang="en-IE" sz="2000" dirty="0"/>
              <a:t>per the existing Section 18 where an employer fails to provide an employee with work at least 25% of the time the employee is required to be available for work for the employer, the employee will be entitled to payment for 25% of the contract hours or 15 hours, whichever is less</a:t>
            </a:r>
          </a:p>
          <a:p>
            <a:r>
              <a:rPr lang="en-IE" sz="2000" dirty="0" smtClean="0"/>
              <a:t>E.g</a:t>
            </a:r>
            <a:r>
              <a:rPr lang="en-IE" sz="2000" dirty="0"/>
              <a:t>. The contract of employment requires the employee to be available for 48 in a week, they will be entitled to a minimum payment of 12 hours even if not required to work that </a:t>
            </a:r>
            <a:r>
              <a:rPr lang="en-IE" sz="2000" dirty="0" smtClean="0"/>
              <a:t>week</a:t>
            </a:r>
          </a:p>
          <a:p>
            <a:r>
              <a:rPr lang="en-IE" sz="2000" dirty="0" smtClean="0"/>
              <a:t>A </a:t>
            </a:r>
            <a:r>
              <a:rPr lang="en-IE" sz="2000" b="1" dirty="0" smtClean="0"/>
              <a:t>new </a:t>
            </a:r>
            <a:r>
              <a:rPr lang="en-IE" sz="2000" dirty="0" smtClean="0"/>
              <a:t>provision </a:t>
            </a:r>
            <a:r>
              <a:rPr lang="en-IE" sz="2000" dirty="0"/>
              <a:t>(section 15) requires a minimum payment calculated at </a:t>
            </a:r>
            <a:r>
              <a:rPr lang="en-IE" sz="2000" b="1" dirty="0"/>
              <a:t>three times the national minimum </a:t>
            </a:r>
            <a:r>
              <a:rPr lang="en-IE" sz="2000" b="1" dirty="0" smtClean="0"/>
              <a:t>wage </a:t>
            </a:r>
            <a:r>
              <a:rPr lang="en-IE" sz="2000" dirty="0" smtClean="0"/>
              <a:t>or </a:t>
            </a:r>
            <a:r>
              <a:rPr lang="en-IE" sz="2000" b="1" dirty="0"/>
              <a:t>three times the minimum hourly rate of remuneration established by an employment regulation </a:t>
            </a:r>
            <a:r>
              <a:rPr lang="en-IE" sz="2000" b="1" dirty="0" smtClean="0"/>
              <a:t>order </a:t>
            </a:r>
            <a:r>
              <a:rPr lang="en-IE" sz="2000" dirty="0" smtClean="0"/>
              <a:t>for </a:t>
            </a:r>
            <a:r>
              <a:rPr lang="en-IE" sz="2000" dirty="0"/>
              <a:t>the time being in force to be paid on each occasion where the employee has not been required to work</a:t>
            </a:r>
          </a:p>
          <a:p>
            <a:pPr marL="0" indent="0">
              <a:buNone/>
            </a:pPr>
            <a:endParaRPr lang="en-IE" dirty="0"/>
          </a:p>
        </p:txBody>
      </p:sp>
    </p:spTree>
    <p:extLst>
      <p:ext uri="{BB962C8B-B14F-4D97-AF65-F5344CB8AC3E}">
        <p14:creationId xmlns:p14="http://schemas.microsoft.com/office/powerpoint/2010/main" val="879869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Minimum payment </a:t>
            </a:r>
            <a:r>
              <a:rPr lang="en-IE" dirty="0" smtClean="0"/>
              <a:t>cont</a:t>
            </a:r>
            <a:r>
              <a:rPr lang="en-IE" dirty="0" smtClean="0"/>
              <a:t>…</a:t>
            </a:r>
            <a:endParaRPr lang="en-IE" dirty="0"/>
          </a:p>
        </p:txBody>
      </p:sp>
      <p:sp>
        <p:nvSpPr>
          <p:cNvPr id="3" name="Content Placeholder 2"/>
          <p:cNvSpPr>
            <a:spLocks noGrp="1"/>
          </p:cNvSpPr>
          <p:nvPr>
            <p:ph idx="1"/>
          </p:nvPr>
        </p:nvSpPr>
        <p:spPr>
          <a:xfrm>
            <a:off x="581192" y="2180496"/>
            <a:ext cx="11029616" cy="4413487"/>
          </a:xfrm>
        </p:spPr>
        <p:txBody>
          <a:bodyPr/>
          <a:lstStyle/>
          <a:p>
            <a:pPr marL="0" indent="0">
              <a:buNone/>
            </a:pPr>
            <a:r>
              <a:rPr lang="en-IE" sz="2000" b="1" dirty="0"/>
              <a:t>Minimum </a:t>
            </a:r>
            <a:r>
              <a:rPr lang="en-IE" sz="2000" b="1" dirty="0" smtClean="0"/>
              <a:t>Payment:  Where </a:t>
            </a:r>
            <a:r>
              <a:rPr lang="en-IE" sz="2000" b="1" dirty="0"/>
              <a:t>an employee must make themselves available</a:t>
            </a:r>
            <a:endParaRPr lang="en-IE" sz="2000" dirty="0"/>
          </a:p>
          <a:p>
            <a:r>
              <a:rPr lang="en-IE" sz="2000" dirty="0" smtClean="0"/>
              <a:t>Where </a:t>
            </a:r>
            <a:r>
              <a:rPr lang="en-IE" sz="2000" dirty="0"/>
              <a:t>an employee is required to make themselves available for work and is sent home, or where the hours they have been rostered to work have been cancelled then the employee must be paid a minimum payment which in specified circumstances will amount to3 times the national minimum wage / minimum rate set down in any applicable Employment </a:t>
            </a:r>
            <a:r>
              <a:rPr lang="en-IE" sz="2000" dirty="0" smtClean="0"/>
              <a:t>Regulation Order</a:t>
            </a:r>
            <a:endParaRPr lang="en-IE" sz="2000" dirty="0"/>
          </a:p>
          <a:p>
            <a:r>
              <a:rPr lang="en-IE" sz="2000" dirty="0" smtClean="0"/>
              <a:t>So-called </a:t>
            </a:r>
            <a:r>
              <a:rPr lang="en-IE" sz="2000" dirty="0"/>
              <a:t>“as and when required” arrangements (where employees may refuse without consequence hours of work offered by the employer) will still be a permitted form of employment relationship and the minimum payment requirements referred to above will not apply to these arrangements</a:t>
            </a:r>
          </a:p>
          <a:p>
            <a:endParaRPr lang="en-IE" dirty="0"/>
          </a:p>
        </p:txBody>
      </p:sp>
    </p:spTree>
    <p:extLst>
      <p:ext uri="{BB962C8B-B14F-4D97-AF65-F5344CB8AC3E}">
        <p14:creationId xmlns:p14="http://schemas.microsoft.com/office/powerpoint/2010/main" val="258755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Section 16 – variable hours/banded hours</a:t>
            </a:r>
            <a:endParaRPr lang="en-IE" dirty="0"/>
          </a:p>
        </p:txBody>
      </p:sp>
      <p:sp>
        <p:nvSpPr>
          <p:cNvPr id="3" name="Content Placeholder 2"/>
          <p:cNvSpPr>
            <a:spLocks noGrp="1"/>
          </p:cNvSpPr>
          <p:nvPr>
            <p:ph idx="1"/>
          </p:nvPr>
        </p:nvSpPr>
        <p:spPr>
          <a:xfrm>
            <a:off x="581192" y="2180496"/>
            <a:ext cx="11029616" cy="4387729"/>
          </a:xfrm>
        </p:spPr>
        <p:txBody>
          <a:bodyPr/>
          <a:lstStyle/>
          <a:p>
            <a:r>
              <a:rPr lang="en-IE" sz="2000" dirty="0" smtClean="0"/>
              <a:t>Statutory </a:t>
            </a:r>
            <a:r>
              <a:rPr lang="en-IE" sz="2000" dirty="0"/>
              <a:t>right to assert an entitlement to banded hours</a:t>
            </a:r>
          </a:p>
          <a:p>
            <a:r>
              <a:rPr lang="en-IE" sz="2000" dirty="0" smtClean="0"/>
              <a:t>The </a:t>
            </a:r>
            <a:r>
              <a:rPr lang="en-IE" sz="2000" dirty="0"/>
              <a:t>Act inserts a new section 18A into the Organisation of Working Time Act 1997 which provides that where an employee’s contract of employment: </a:t>
            </a:r>
          </a:p>
          <a:p>
            <a:r>
              <a:rPr lang="en-IE" sz="2000" i="1" dirty="0"/>
              <a:t>“does not reflect the number of hours worked per week by an employee over a reference period, the employee shall be entitled to be placed in a band of weekly working hours specified”</a:t>
            </a:r>
            <a:endParaRPr lang="en-IE" sz="2000" dirty="0"/>
          </a:p>
          <a:p>
            <a:r>
              <a:rPr lang="en-IE" sz="2000" dirty="0" smtClean="0"/>
              <a:t>The </a:t>
            </a:r>
            <a:r>
              <a:rPr lang="en-IE" sz="2000" dirty="0"/>
              <a:t>relevant bands of hours are set out in a table appended </a:t>
            </a:r>
          </a:p>
          <a:p>
            <a:endParaRPr lang="en-IE" dirty="0"/>
          </a:p>
        </p:txBody>
      </p:sp>
    </p:spTree>
    <p:extLst>
      <p:ext uri="{BB962C8B-B14F-4D97-AF65-F5344CB8AC3E}">
        <p14:creationId xmlns:p14="http://schemas.microsoft.com/office/powerpoint/2010/main" val="4149425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bands</a:t>
            </a:r>
            <a:endParaRPr lang="en-IE"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IE" b="1" dirty="0"/>
              <a:t>BANDS OF WEEKLY WORKING HOURS</a:t>
            </a:r>
          </a:p>
          <a:p>
            <a:pPr marL="0" indent="0">
              <a:buNone/>
            </a:pPr>
            <a:r>
              <a:rPr lang="en-IE" b="1" dirty="0"/>
              <a:t>Band </a:t>
            </a:r>
            <a:r>
              <a:rPr lang="en-IE" b="1" dirty="0" smtClean="0"/>
              <a:t>	From 		To</a:t>
            </a:r>
            <a:endParaRPr lang="en-IE" b="1" dirty="0"/>
          </a:p>
          <a:p>
            <a:r>
              <a:rPr lang="en-IE" dirty="0"/>
              <a:t>A </a:t>
            </a:r>
            <a:r>
              <a:rPr lang="en-IE" dirty="0" smtClean="0"/>
              <a:t>	3 </a:t>
            </a:r>
            <a:r>
              <a:rPr lang="en-IE" dirty="0"/>
              <a:t>hours </a:t>
            </a:r>
            <a:r>
              <a:rPr lang="en-IE" dirty="0" smtClean="0"/>
              <a:t>		6 </a:t>
            </a:r>
            <a:r>
              <a:rPr lang="en-IE" dirty="0"/>
              <a:t>hours</a:t>
            </a:r>
          </a:p>
          <a:p>
            <a:r>
              <a:rPr lang="en-IE" dirty="0"/>
              <a:t>B </a:t>
            </a:r>
            <a:r>
              <a:rPr lang="en-IE" dirty="0" smtClean="0"/>
              <a:t>	6 </a:t>
            </a:r>
            <a:r>
              <a:rPr lang="en-IE" dirty="0"/>
              <a:t>hours </a:t>
            </a:r>
            <a:r>
              <a:rPr lang="en-IE" dirty="0" smtClean="0"/>
              <a:t> 		11 </a:t>
            </a:r>
            <a:r>
              <a:rPr lang="en-IE" dirty="0"/>
              <a:t>hours</a:t>
            </a:r>
          </a:p>
          <a:p>
            <a:r>
              <a:rPr lang="en-IE" dirty="0"/>
              <a:t>C </a:t>
            </a:r>
            <a:r>
              <a:rPr lang="en-IE" dirty="0" smtClean="0"/>
              <a:t>	11 </a:t>
            </a:r>
            <a:r>
              <a:rPr lang="en-IE" dirty="0"/>
              <a:t>hours </a:t>
            </a:r>
            <a:r>
              <a:rPr lang="en-IE" dirty="0" smtClean="0"/>
              <a:t>		16 hours</a:t>
            </a:r>
            <a:endParaRPr lang="en-IE" dirty="0"/>
          </a:p>
          <a:p>
            <a:r>
              <a:rPr lang="en-IE" dirty="0"/>
              <a:t>D </a:t>
            </a:r>
            <a:r>
              <a:rPr lang="en-IE" dirty="0" smtClean="0"/>
              <a:t>	16 </a:t>
            </a:r>
            <a:r>
              <a:rPr lang="en-IE" dirty="0"/>
              <a:t>hours </a:t>
            </a:r>
            <a:r>
              <a:rPr lang="en-IE" dirty="0" smtClean="0"/>
              <a:t>		21 </a:t>
            </a:r>
            <a:r>
              <a:rPr lang="en-IE" dirty="0"/>
              <a:t>hours</a:t>
            </a:r>
          </a:p>
          <a:p>
            <a:r>
              <a:rPr lang="en-IE" dirty="0"/>
              <a:t>E </a:t>
            </a:r>
            <a:r>
              <a:rPr lang="en-IE" dirty="0" smtClean="0"/>
              <a:t>	21 </a:t>
            </a:r>
            <a:r>
              <a:rPr lang="en-IE" dirty="0"/>
              <a:t>hours </a:t>
            </a:r>
            <a:r>
              <a:rPr lang="en-IE" dirty="0" smtClean="0"/>
              <a:t>		26 </a:t>
            </a:r>
            <a:r>
              <a:rPr lang="en-IE" dirty="0"/>
              <a:t>hours</a:t>
            </a:r>
          </a:p>
          <a:p>
            <a:r>
              <a:rPr lang="en-IE" dirty="0"/>
              <a:t>F </a:t>
            </a:r>
            <a:r>
              <a:rPr lang="en-IE" dirty="0" smtClean="0"/>
              <a:t>	26 </a:t>
            </a:r>
            <a:r>
              <a:rPr lang="en-IE" dirty="0"/>
              <a:t>hours </a:t>
            </a:r>
            <a:r>
              <a:rPr lang="en-IE" dirty="0" smtClean="0"/>
              <a:t>		31 </a:t>
            </a:r>
            <a:r>
              <a:rPr lang="en-IE" dirty="0"/>
              <a:t>hours</a:t>
            </a:r>
          </a:p>
          <a:p>
            <a:r>
              <a:rPr lang="en-IE" dirty="0"/>
              <a:t>G </a:t>
            </a:r>
            <a:r>
              <a:rPr lang="en-IE" dirty="0" smtClean="0"/>
              <a:t>	31 </a:t>
            </a:r>
            <a:r>
              <a:rPr lang="en-IE" dirty="0"/>
              <a:t>hours </a:t>
            </a:r>
            <a:r>
              <a:rPr lang="en-IE" dirty="0" smtClean="0"/>
              <a:t>		36 </a:t>
            </a:r>
            <a:r>
              <a:rPr lang="en-IE" dirty="0"/>
              <a:t>hours</a:t>
            </a:r>
          </a:p>
          <a:p>
            <a:r>
              <a:rPr lang="en-IE" dirty="0"/>
              <a:t>H </a:t>
            </a:r>
            <a:r>
              <a:rPr lang="en-IE" dirty="0" smtClean="0"/>
              <a:t>	36 </a:t>
            </a:r>
            <a:r>
              <a:rPr lang="en-IE" dirty="0"/>
              <a:t>hours and over</a:t>
            </a:r>
            <a:endParaRPr lang="en-IE" dirty="0"/>
          </a:p>
        </p:txBody>
      </p:sp>
    </p:spTree>
    <p:extLst>
      <p:ext uri="{BB962C8B-B14F-4D97-AF65-F5344CB8AC3E}">
        <p14:creationId xmlns:p14="http://schemas.microsoft.com/office/powerpoint/2010/main" val="2876745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Variable hours contracts/banded hours</a:t>
            </a:r>
            <a:endParaRPr lang="en-IE" dirty="0"/>
          </a:p>
        </p:txBody>
      </p:sp>
      <p:sp>
        <p:nvSpPr>
          <p:cNvPr id="3" name="Content Placeholder 2"/>
          <p:cNvSpPr>
            <a:spLocks noGrp="1"/>
          </p:cNvSpPr>
          <p:nvPr>
            <p:ph idx="1"/>
          </p:nvPr>
        </p:nvSpPr>
        <p:spPr/>
        <p:txBody>
          <a:bodyPr/>
          <a:lstStyle/>
          <a:p>
            <a:endParaRPr lang="en-IE" dirty="0"/>
          </a:p>
          <a:p>
            <a:r>
              <a:rPr lang="en-IE" sz="2000" dirty="0"/>
              <a:t>While such contracts continue to be a valid form of employment, under the new legislation employees will be able to trigger a request to be placed on a band of hours which reflects their average working hours in the previous 12 months  </a:t>
            </a:r>
          </a:p>
          <a:p>
            <a:r>
              <a:rPr lang="en-IE" sz="2000" dirty="0" smtClean="0"/>
              <a:t>Employers </a:t>
            </a:r>
            <a:r>
              <a:rPr lang="en-IE" sz="2000" dirty="0"/>
              <a:t>need to comply with a request within 4 weeks of its receipt, ensuring that over the following 12 month period, the relevant employee is allocated weekly working hours which on average fall within the relevant band, unless they are in a position to avail of one of the grounds of refusal set out in section 16</a:t>
            </a:r>
          </a:p>
          <a:p>
            <a:endParaRPr lang="en-IE" dirty="0"/>
          </a:p>
        </p:txBody>
      </p:sp>
    </p:spTree>
    <p:extLst>
      <p:ext uri="{BB962C8B-B14F-4D97-AF65-F5344CB8AC3E}">
        <p14:creationId xmlns:p14="http://schemas.microsoft.com/office/powerpoint/2010/main" val="2504714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Section 16 – banded hours procedure</a:t>
            </a:r>
            <a:endParaRPr lang="en-IE" dirty="0"/>
          </a:p>
        </p:txBody>
      </p:sp>
      <p:sp>
        <p:nvSpPr>
          <p:cNvPr id="3" name="Content Placeholder 2"/>
          <p:cNvSpPr>
            <a:spLocks noGrp="1"/>
          </p:cNvSpPr>
          <p:nvPr>
            <p:ph idx="1"/>
          </p:nvPr>
        </p:nvSpPr>
        <p:spPr/>
        <p:txBody>
          <a:bodyPr/>
          <a:lstStyle/>
          <a:p>
            <a:endParaRPr lang="en-IE" sz="2000" dirty="0"/>
          </a:p>
          <a:p>
            <a:r>
              <a:rPr lang="en-IE" sz="2000" dirty="0"/>
              <a:t>An employee may inform their employer in writing, that they are entitled to be placed on a specific band as provided for in the table </a:t>
            </a:r>
          </a:p>
          <a:p>
            <a:r>
              <a:rPr lang="en-IE" sz="2000" dirty="0"/>
              <a:t>•The employer must then, within a period of 4 weeks from the date of the request, place the employee on that band of hours   </a:t>
            </a:r>
          </a:p>
          <a:p>
            <a:r>
              <a:rPr lang="en-IE" sz="2000" dirty="0"/>
              <a:t>•The band of weekly working hours must be determined by taking an average of the number of hours worked per week over the reference period (being a period of 12 months after the commencement of employment with the employer and immediately before the employee makes a relevant request) </a:t>
            </a:r>
          </a:p>
          <a:p>
            <a:endParaRPr lang="en-IE" dirty="0"/>
          </a:p>
        </p:txBody>
      </p:sp>
    </p:spTree>
    <p:extLst>
      <p:ext uri="{BB962C8B-B14F-4D97-AF65-F5344CB8AC3E}">
        <p14:creationId xmlns:p14="http://schemas.microsoft.com/office/powerpoint/2010/main" val="4141881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Options to refuse request</a:t>
            </a:r>
            <a:endParaRPr lang="en-IE" dirty="0"/>
          </a:p>
        </p:txBody>
      </p:sp>
      <p:sp>
        <p:nvSpPr>
          <p:cNvPr id="3" name="Content Placeholder 2"/>
          <p:cNvSpPr>
            <a:spLocks noGrp="1"/>
          </p:cNvSpPr>
          <p:nvPr>
            <p:ph idx="1"/>
          </p:nvPr>
        </p:nvSpPr>
        <p:spPr>
          <a:xfrm>
            <a:off x="581192" y="2180496"/>
            <a:ext cx="11029616" cy="4413487"/>
          </a:xfrm>
        </p:spPr>
        <p:txBody>
          <a:bodyPr>
            <a:normAutofit/>
          </a:bodyPr>
          <a:lstStyle/>
          <a:p>
            <a:endParaRPr lang="en-IE" sz="2000" dirty="0"/>
          </a:p>
          <a:p>
            <a:r>
              <a:rPr lang="en-IE" sz="2000" dirty="0"/>
              <a:t>The employer may refuse to place an employee on a requested band where there </a:t>
            </a:r>
            <a:r>
              <a:rPr lang="en-IE" sz="2000" dirty="0" smtClean="0"/>
              <a:t>is no</a:t>
            </a:r>
            <a:r>
              <a:rPr lang="en-IE" sz="2000" b="1" dirty="0" smtClean="0"/>
              <a:t> </a:t>
            </a:r>
            <a:r>
              <a:rPr lang="en-IE" sz="2000" b="1" dirty="0"/>
              <a:t>evidence to support the claim</a:t>
            </a:r>
            <a:r>
              <a:rPr lang="en-IE" sz="2000" dirty="0"/>
              <a:t>, or there have been “</a:t>
            </a:r>
            <a:r>
              <a:rPr lang="en-IE" sz="2000" b="1" dirty="0"/>
              <a:t>significant adverse changes</a:t>
            </a:r>
            <a:r>
              <a:rPr lang="en-IE" sz="2000" dirty="0"/>
              <a:t>” to the business or in the event of </a:t>
            </a:r>
            <a:r>
              <a:rPr lang="en-IE" sz="2000" b="1" dirty="0"/>
              <a:t>exceptional circumstances </a:t>
            </a:r>
            <a:r>
              <a:rPr lang="en-IE" sz="2000" dirty="0"/>
              <a:t>within the meaning of section 5 of the Organisation of Working Time Act 1997</a:t>
            </a:r>
          </a:p>
          <a:p>
            <a:r>
              <a:rPr lang="en-IE" sz="2000" dirty="0" smtClean="0"/>
              <a:t>These </a:t>
            </a:r>
            <a:r>
              <a:rPr lang="en-IE" sz="2000" dirty="0"/>
              <a:t>exceptional circumstances include an accident or imminent risk of an accident… “unforeseeable circumstances beyond the employer’s control”</a:t>
            </a:r>
          </a:p>
          <a:p>
            <a:r>
              <a:rPr lang="en-IE" sz="2000" dirty="0" smtClean="0"/>
              <a:t>Where </a:t>
            </a:r>
            <a:r>
              <a:rPr lang="en-IE" sz="2000" dirty="0"/>
              <a:t>it “would not be practicable” for the employer to comply with the section concerned</a:t>
            </a:r>
          </a:p>
          <a:p>
            <a:r>
              <a:rPr lang="en-IE" sz="2000" dirty="0" smtClean="0"/>
              <a:t>Further exemption </a:t>
            </a:r>
            <a:r>
              <a:rPr lang="en-IE" sz="2000" dirty="0"/>
              <a:t>where the </a:t>
            </a:r>
            <a:r>
              <a:rPr lang="en-IE" sz="2000" b="1" dirty="0"/>
              <a:t>increase in hours was due to a temporary situation which no longer exists </a:t>
            </a:r>
            <a:endParaRPr lang="en-IE" sz="2000" dirty="0"/>
          </a:p>
          <a:p>
            <a:endParaRPr lang="en-IE" dirty="0"/>
          </a:p>
        </p:txBody>
      </p:sp>
    </p:spTree>
    <p:extLst>
      <p:ext uri="{BB962C8B-B14F-4D97-AF65-F5344CB8AC3E}">
        <p14:creationId xmlns:p14="http://schemas.microsoft.com/office/powerpoint/2010/main" val="2151307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What do employers need to do</a:t>
            </a:r>
            <a:endParaRPr lang="en-IE" dirty="0"/>
          </a:p>
        </p:txBody>
      </p:sp>
      <p:sp>
        <p:nvSpPr>
          <p:cNvPr id="3" name="Content Placeholder 2"/>
          <p:cNvSpPr>
            <a:spLocks noGrp="1"/>
          </p:cNvSpPr>
          <p:nvPr>
            <p:ph idx="1"/>
          </p:nvPr>
        </p:nvSpPr>
        <p:spPr/>
        <p:txBody>
          <a:bodyPr>
            <a:normAutofit lnSpcReduction="10000"/>
          </a:bodyPr>
          <a:lstStyle/>
          <a:p>
            <a:endParaRPr lang="en-IE" sz="2400" dirty="0"/>
          </a:p>
          <a:p>
            <a:r>
              <a:rPr lang="en-IE" sz="2400" dirty="0"/>
              <a:t>Employers should now review and amend if necessary any template contracts of employment which they use for issue to new employees to ensure that all of the information required by statute is included</a:t>
            </a:r>
          </a:p>
          <a:p>
            <a:r>
              <a:rPr lang="en-IE" sz="2400" dirty="0" smtClean="0"/>
              <a:t>Many </a:t>
            </a:r>
            <a:r>
              <a:rPr lang="en-IE" sz="2400" dirty="0"/>
              <a:t>employers will be unaffected by the new banded hours provisions as the working hours in their business remains consistent and employees are required to work set hours</a:t>
            </a:r>
          </a:p>
          <a:p>
            <a:r>
              <a:rPr lang="en-IE" sz="2400" dirty="0" smtClean="0"/>
              <a:t>However</a:t>
            </a:r>
            <a:r>
              <a:rPr lang="en-IE" sz="2400" dirty="0"/>
              <a:t>, those employers who have employees working variable hours should now consider the patterns of working time that arise in their place of work </a:t>
            </a:r>
          </a:p>
          <a:p>
            <a:endParaRPr lang="en-IE" dirty="0"/>
          </a:p>
        </p:txBody>
      </p:sp>
    </p:spTree>
    <p:extLst>
      <p:ext uri="{BB962C8B-B14F-4D97-AF65-F5344CB8AC3E}">
        <p14:creationId xmlns:p14="http://schemas.microsoft.com/office/powerpoint/2010/main" val="2831990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penalties</a:t>
            </a:r>
            <a:endParaRPr lang="en-IE" dirty="0"/>
          </a:p>
        </p:txBody>
      </p:sp>
      <p:sp>
        <p:nvSpPr>
          <p:cNvPr id="3" name="Content Placeholder 2"/>
          <p:cNvSpPr>
            <a:spLocks noGrp="1"/>
          </p:cNvSpPr>
          <p:nvPr>
            <p:ph idx="1"/>
          </p:nvPr>
        </p:nvSpPr>
        <p:spPr>
          <a:xfrm>
            <a:off x="581192" y="2180496"/>
            <a:ext cx="11029616" cy="4490760"/>
          </a:xfrm>
        </p:spPr>
        <p:txBody>
          <a:bodyPr>
            <a:normAutofit/>
          </a:bodyPr>
          <a:lstStyle/>
          <a:p>
            <a:endParaRPr lang="en-IE" dirty="0"/>
          </a:p>
          <a:p>
            <a:r>
              <a:rPr lang="en-IE" sz="2400" dirty="0"/>
              <a:t>Written statement of terms/daily and weekly working hours: Failure to issue a written statement of terms of employment to include daily and weekly working hours is a criminal offence carrying a potential fine not exceeding €5000, fixed payment notice of up to €2,000 and/or custodial sentence of up to 12 months in prison </a:t>
            </a:r>
          </a:p>
          <a:p>
            <a:r>
              <a:rPr lang="en-IE" sz="2400" dirty="0" smtClean="0"/>
              <a:t>While </a:t>
            </a:r>
            <a:r>
              <a:rPr lang="en-IE" sz="2400" dirty="0"/>
              <a:t>the custodial sanction is unlikely to be used except in extreme circumstances, employers can expect enforcement by way of fines or fixed payment notices to be utilised for failure to comply unless they can show that there was reasonable cause for their failure to do so</a:t>
            </a:r>
          </a:p>
          <a:p>
            <a:endParaRPr lang="en-IE" dirty="0"/>
          </a:p>
        </p:txBody>
      </p:sp>
    </p:spTree>
    <p:extLst>
      <p:ext uri="{BB962C8B-B14F-4D97-AF65-F5344CB8AC3E}">
        <p14:creationId xmlns:p14="http://schemas.microsoft.com/office/powerpoint/2010/main" val="332288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penalties</a:t>
            </a:r>
            <a:endParaRPr lang="en-IE" dirty="0"/>
          </a:p>
        </p:txBody>
      </p:sp>
      <p:sp>
        <p:nvSpPr>
          <p:cNvPr id="3" name="Content Placeholder 2"/>
          <p:cNvSpPr>
            <a:spLocks noGrp="1"/>
          </p:cNvSpPr>
          <p:nvPr>
            <p:ph idx="1"/>
          </p:nvPr>
        </p:nvSpPr>
        <p:spPr>
          <a:xfrm>
            <a:off x="581192" y="2180496"/>
            <a:ext cx="11280250" cy="4580912"/>
          </a:xfrm>
        </p:spPr>
        <p:txBody>
          <a:bodyPr>
            <a:normAutofit fontScale="92500" lnSpcReduction="10000"/>
          </a:bodyPr>
          <a:lstStyle/>
          <a:p>
            <a:endParaRPr lang="en-IE" sz="2400" dirty="0"/>
          </a:p>
          <a:p>
            <a:r>
              <a:rPr lang="en-IE" sz="2400" dirty="0"/>
              <a:t>Failure to place an employee on a requested band/penalisation:</a:t>
            </a:r>
          </a:p>
          <a:p>
            <a:r>
              <a:rPr lang="en-IE" sz="2400" dirty="0"/>
              <a:t>•Failure to place an employee on a requested band of weekly hours may result in a complaint being made to the Workplace Relations Commission</a:t>
            </a:r>
          </a:p>
          <a:p>
            <a:r>
              <a:rPr lang="en-IE" sz="2400" dirty="0"/>
              <a:t>•An adjudication officer will have a range of powers available to them when determining a complaint under the legislation, namely:</a:t>
            </a:r>
          </a:p>
          <a:p>
            <a:pPr lvl="1"/>
            <a:r>
              <a:rPr lang="en-IE" sz="2400" dirty="0" smtClean="0"/>
              <a:t>To </a:t>
            </a:r>
            <a:r>
              <a:rPr lang="en-IE" sz="2400" dirty="0"/>
              <a:t>declare that the complaint is or is not well-founded</a:t>
            </a:r>
          </a:p>
          <a:p>
            <a:pPr lvl="1"/>
            <a:r>
              <a:rPr lang="en-IE" sz="2400" dirty="0" smtClean="0"/>
              <a:t>Where </a:t>
            </a:r>
            <a:r>
              <a:rPr lang="en-IE" sz="2400" dirty="0"/>
              <a:t>the complaint is well-founded, to require the employer to comply with the relevant provision and place the employee on the requested band </a:t>
            </a:r>
          </a:p>
          <a:p>
            <a:pPr lvl="1"/>
            <a:r>
              <a:rPr lang="en-IE" sz="2400" dirty="0" smtClean="0"/>
              <a:t>An </a:t>
            </a:r>
            <a:r>
              <a:rPr lang="en-IE" sz="2400" dirty="0"/>
              <a:t>adjudication officer will not have the power to award compensation when addressing a complaint of failure to assign an employee to a requested band</a:t>
            </a:r>
          </a:p>
          <a:p>
            <a:endParaRPr lang="en-IE" dirty="0"/>
          </a:p>
        </p:txBody>
      </p:sp>
    </p:spTree>
    <p:extLst>
      <p:ext uri="{BB962C8B-B14F-4D97-AF65-F5344CB8AC3E}">
        <p14:creationId xmlns:p14="http://schemas.microsoft.com/office/powerpoint/2010/main" val="545521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penalties</a:t>
            </a:r>
            <a:endParaRPr lang="en-IE" dirty="0"/>
          </a:p>
        </p:txBody>
      </p:sp>
      <p:sp>
        <p:nvSpPr>
          <p:cNvPr id="3" name="Content Placeholder 2"/>
          <p:cNvSpPr>
            <a:spLocks noGrp="1"/>
          </p:cNvSpPr>
          <p:nvPr>
            <p:ph idx="1"/>
          </p:nvPr>
        </p:nvSpPr>
        <p:spPr>
          <a:xfrm>
            <a:off x="581192" y="2180496"/>
            <a:ext cx="11125704" cy="4677504"/>
          </a:xfrm>
        </p:spPr>
        <p:txBody>
          <a:bodyPr>
            <a:normAutofit/>
          </a:bodyPr>
          <a:lstStyle/>
          <a:p>
            <a:r>
              <a:rPr lang="en-IE" sz="2400" dirty="0" smtClean="0"/>
              <a:t>However</a:t>
            </a:r>
            <a:r>
              <a:rPr lang="en-IE" sz="2400" dirty="0"/>
              <a:t>, the new legislation amends the penalisation provisions in section 26 of the Organisation of Working Time Act 1997 which provide for compensation (of up to 2 years’ remuneration) where an employer has been found to have penalised an employee </a:t>
            </a:r>
          </a:p>
          <a:p>
            <a:r>
              <a:rPr lang="en-IE" sz="2400" dirty="0" smtClean="0"/>
              <a:t>The </a:t>
            </a:r>
            <a:r>
              <a:rPr lang="en-IE" sz="2400" dirty="0"/>
              <a:t>new penalisation provisions prohibit any acts or omission by an employer which would operate to the detriment of an employee as a result of invoking any right conferred by the legislation or giving evidence in related proceedings. Examples of penalisation for the purpose of the legislation include transfer of duties, suspension, lay-off or dismissal, demotion, change in working hours or in location of work </a:t>
            </a:r>
          </a:p>
          <a:p>
            <a:endParaRPr lang="en-IE" dirty="0"/>
          </a:p>
        </p:txBody>
      </p:sp>
    </p:spTree>
    <p:extLst>
      <p:ext uri="{BB962C8B-B14F-4D97-AF65-F5344CB8AC3E}">
        <p14:creationId xmlns:p14="http://schemas.microsoft.com/office/powerpoint/2010/main" val="2837674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Top  tips</a:t>
            </a:r>
            <a:endParaRPr lang="en-IE" dirty="0"/>
          </a:p>
        </p:txBody>
      </p:sp>
      <p:sp>
        <p:nvSpPr>
          <p:cNvPr id="3" name="Content Placeholder 2"/>
          <p:cNvSpPr>
            <a:spLocks noGrp="1"/>
          </p:cNvSpPr>
          <p:nvPr>
            <p:ph idx="1"/>
          </p:nvPr>
        </p:nvSpPr>
        <p:spPr>
          <a:xfrm>
            <a:off x="581192" y="2180496"/>
            <a:ext cx="11029616" cy="4439245"/>
          </a:xfrm>
        </p:spPr>
        <p:txBody>
          <a:bodyPr>
            <a:normAutofit/>
          </a:bodyPr>
          <a:lstStyle/>
          <a:p>
            <a:r>
              <a:rPr lang="en-IE" sz="2400" dirty="0" smtClean="0"/>
              <a:t>Review </a:t>
            </a:r>
            <a:r>
              <a:rPr lang="en-IE" sz="2400" dirty="0"/>
              <a:t>procedures for new employees, consider company offer letter including the five core terms</a:t>
            </a:r>
          </a:p>
          <a:p>
            <a:r>
              <a:rPr lang="en-IE" sz="2400" dirty="0" smtClean="0"/>
              <a:t>Review </a:t>
            </a:r>
            <a:r>
              <a:rPr lang="en-IE" sz="2400" dirty="0"/>
              <a:t>employment contracts for any zero hours contracts</a:t>
            </a:r>
          </a:p>
          <a:p>
            <a:r>
              <a:rPr lang="en-IE" sz="2400" dirty="0" smtClean="0"/>
              <a:t>Review </a:t>
            </a:r>
            <a:r>
              <a:rPr lang="en-IE" sz="2400" dirty="0"/>
              <a:t>policy to ensure compliance with minimum floor payment as set out in new Section 18 of OWTA 1997</a:t>
            </a:r>
          </a:p>
          <a:p>
            <a:r>
              <a:rPr lang="en-IE" sz="2400" dirty="0" smtClean="0"/>
              <a:t>Prepare </a:t>
            </a:r>
            <a:r>
              <a:rPr lang="en-IE" sz="2400" dirty="0"/>
              <a:t>for potential banded hours request by ensuring accurate and up to date records of time-keeping and hours worked are maintained</a:t>
            </a:r>
          </a:p>
          <a:p>
            <a:endParaRPr lang="en-IE" dirty="0"/>
          </a:p>
        </p:txBody>
      </p:sp>
    </p:spTree>
    <p:extLst>
      <p:ext uri="{BB962C8B-B14F-4D97-AF65-F5344CB8AC3E}">
        <p14:creationId xmlns:p14="http://schemas.microsoft.com/office/powerpoint/2010/main" val="346703750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58</TotalTime>
  <Words>1666</Words>
  <Application>Microsoft Office PowerPoint</Application>
  <PresentationFormat>Widescreen</PresentationFormat>
  <Paragraphs>98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Gill Sans MT</vt:lpstr>
      <vt:lpstr>Wingdings 2</vt:lpstr>
      <vt:lpstr>Dividend</vt:lpstr>
      <vt:lpstr>The Employment (miscellaneous provisions) act 2018</vt:lpstr>
      <vt:lpstr>AMENDING EXISTING LAWS</vt:lpstr>
      <vt:lpstr>KEY POINTS FOR employers</vt:lpstr>
      <vt:lpstr>Section 7 – written statement</vt:lpstr>
      <vt:lpstr>Section 10 – criminal offence</vt:lpstr>
      <vt:lpstr>Section 15 – zero hours practices</vt:lpstr>
      <vt:lpstr>Section 15 – minimum payment</vt:lpstr>
      <vt:lpstr>Minimum payment cont…</vt:lpstr>
      <vt:lpstr>Section 16 – variable hours/banded hours</vt:lpstr>
      <vt:lpstr>bands</vt:lpstr>
      <vt:lpstr>Variable hours contracts/banded hours</vt:lpstr>
      <vt:lpstr>Section 16 – banded hours procedure</vt:lpstr>
      <vt:lpstr>Options to refuse request</vt:lpstr>
      <vt:lpstr>What do employers need to do</vt:lpstr>
      <vt:lpstr>penalties</vt:lpstr>
      <vt:lpstr>penalties</vt:lpstr>
      <vt:lpstr>penalties</vt:lpstr>
      <vt:lpstr>Top  tips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Employment (miscellaneous provisions) act 2018</dc:title>
  <dc:creator>Ann O’Callaghan</dc:creator>
  <cp:lastModifiedBy>Ann O’Callaghan</cp:lastModifiedBy>
  <cp:revision>6</cp:revision>
  <dcterms:created xsi:type="dcterms:W3CDTF">2019-03-01T21:16:14Z</dcterms:created>
  <dcterms:modified xsi:type="dcterms:W3CDTF">2019-03-01T22:14:42Z</dcterms:modified>
</cp:coreProperties>
</file>