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64" r:id="rId3"/>
    <p:sldId id="357" r:id="rId4"/>
    <p:sldId id="358" r:id="rId5"/>
    <p:sldId id="366" r:id="rId6"/>
    <p:sldId id="393" r:id="rId7"/>
    <p:sldId id="394" r:id="rId8"/>
    <p:sldId id="365" r:id="rId9"/>
    <p:sldId id="392" r:id="rId10"/>
    <p:sldId id="3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>
      <p:cViewPr varScale="1">
        <p:scale>
          <a:sx n="20" d="100"/>
          <a:sy n="20" d="100"/>
        </p:scale>
        <p:origin x="325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94A82-5625-48D3-ABBE-543F3DBCF34D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4ECD4-A128-4EA8-B8B0-503B5E1E10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160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4ECD4-A128-4EA8-B8B0-503B5E1E109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462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538E9-2E30-484B-BB44-D8A7767FFE6D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6106-1B58-4671-9BA5-2D4DA52782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3" descr="LIT Logo Ð Screen 72dpi  RGB no tex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116012" cy="10604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538E9-2E30-484B-BB44-D8A7767FFE6D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6106-1B58-4671-9BA5-2D4DA52782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3" descr="LIT Logo Ð Screen 72dpi  RGB no tex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116012" cy="10604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538E9-2E30-484B-BB44-D8A7767FFE6D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6106-1B58-4671-9BA5-2D4DA52782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3" descr="LIT Logo Ð Screen 72dpi  RGB no tex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116012" cy="10604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538E9-2E30-484B-BB44-D8A7767FFE6D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6106-1B58-4671-9BA5-2D4DA52782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3" descr="LIT Logo Ð Screen 72dpi  RGB no tex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116012" cy="10604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538E9-2E30-484B-BB44-D8A7767FFE6D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6106-1B58-4671-9BA5-2D4DA52782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3" descr="LIT Logo Ð Screen 72dpi  RGB no tex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116012" cy="10604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538E9-2E30-484B-BB44-D8A7767FFE6D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6106-1B58-4671-9BA5-2D4DA52782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13" descr="LIT Logo Ð Screen 72dpi  RGB no tex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116012" cy="10604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538E9-2E30-484B-BB44-D8A7767FFE6D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6106-1B58-4671-9BA5-2D4DA52782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13" descr="LIT Logo Ð Screen 72dpi  RGB no tex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116012" cy="10604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538E9-2E30-484B-BB44-D8A7767FFE6D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6106-1B58-4671-9BA5-2D4DA52782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28596" y="1643050"/>
            <a:ext cx="8286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8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</a:t>
            </a:r>
            <a:endParaRPr lang="en-US" sz="1800" b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13" descr="LIT Logo Ð Screen 72dpi  RGB no tex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116012" cy="10604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538E9-2E30-484B-BB44-D8A7767FFE6D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6106-1B58-4671-9BA5-2D4DA52782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13" descr="LIT Logo Ð Screen 72dpi  RGB no tex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116012" cy="10604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538E9-2E30-484B-BB44-D8A7767FFE6D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6106-1B58-4671-9BA5-2D4DA52782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13" descr="LIT Logo Ð Screen 72dpi  RGB no tex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116012" cy="10604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538E9-2E30-484B-BB44-D8A7767FFE6D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6106-1B58-4671-9BA5-2D4DA52782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13" descr="LIT Logo Ð Screen 72dpi  RGB no tex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116012" cy="10604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538E9-2E30-484B-BB44-D8A7767FFE6D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F6106-1B58-4671-9BA5-2D4DA52782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98330"/>
            <a:ext cx="4853232" cy="764765"/>
          </a:xfrm>
        </p:spPr>
        <p:txBody>
          <a:bodyPr>
            <a:normAutofit fontScale="90000"/>
          </a:bodyPr>
          <a:lstStyle/>
          <a:p>
            <a:br>
              <a:rPr lang="en-IE" dirty="0"/>
            </a:br>
            <a:r>
              <a:rPr lang="en-IE" dirty="0"/>
              <a:t>Limerick Institute of Technology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3429000"/>
            <a:ext cx="8640960" cy="3168352"/>
          </a:xfrm>
        </p:spPr>
        <p:txBody>
          <a:bodyPr>
            <a:normAutofit fontScale="85000" lnSpcReduction="20000"/>
          </a:bodyPr>
          <a:lstStyle/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Ciarán O’Loughlin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Precision Engineering Programme Leader</a:t>
            </a:r>
          </a:p>
          <a:p>
            <a:r>
              <a:rPr lang="en-IE" dirty="0">
                <a:solidFill>
                  <a:schemeClr val="tx1"/>
                </a:solidFill>
              </a:rPr>
              <a:t>Lecturer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Department of Mechanical and Automobile Engineering.</a:t>
            </a:r>
          </a:p>
          <a:p>
            <a:endParaRPr lang="en-IE" dirty="0">
              <a:solidFill>
                <a:schemeClr val="tx1"/>
              </a:solidFill>
            </a:endParaRPr>
          </a:p>
        </p:txBody>
      </p:sp>
      <p:pic>
        <p:nvPicPr>
          <p:cNvPr id="4" name="Picture 12" descr="Image result for ptma.ie">
            <a:extLst>
              <a:ext uri="{FF2B5EF4-FFF2-40B4-BE49-F238E27FC236}">
                <a16:creationId xmlns:a16="http://schemas.microsoft.com/office/drawing/2014/main" id="{44AFC3F3-29D9-4EE8-9435-2D39D96E6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01722"/>
            <a:ext cx="20574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F2CF8E8-D90B-4A7E-9103-284D8BC323F2}"/>
              </a:ext>
            </a:extLst>
          </p:cNvPr>
          <p:cNvSpPr/>
          <p:nvPr/>
        </p:nvSpPr>
        <p:spPr>
          <a:xfrm>
            <a:off x="251520" y="2097991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Precision Engineering Developments </a:t>
            </a:r>
          </a:p>
          <a:p>
            <a:pPr algn="ctr"/>
            <a:r>
              <a:rPr lang="en-IE" sz="2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at</a:t>
            </a:r>
          </a:p>
          <a:p>
            <a:pPr algn="ctr"/>
            <a:r>
              <a:rPr lang="en-IE" sz="2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LIT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B7B44-485B-455F-8744-173A3CDE6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Manufacturing Solutions 2022</a:t>
            </a:r>
            <a:br>
              <a:rPr lang="en-GB" dirty="0"/>
            </a:br>
            <a:r>
              <a:rPr lang="en-GB" dirty="0"/>
              <a:t>Note the date: Not 2021!!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36B909-0558-4375-A895-DA5656DEDB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299" y="1844824"/>
            <a:ext cx="8953402" cy="4032448"/>
          </a:xfrm>
        </p:spPr>
      </p:pic>
    </p:spTree>
    <p:extLst>
      <p:ext uri="{BB962C8B-B14F-4D97-AF65-F5344CB8AC3E}">
        <p14:creationId xmlns:p14="http://schemas.microsoft.com/office/powerpoint/2010/main" val="66876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ECDEA5-C0E2-4F03-85F5-EE4BC88B1E34}"/>
              </a:ext>
            </a:extLst>
          </p:cNvPr>
          <p:cNvPicPr/>
          <p:nvPr/>
        </p:nvPicPr>
        <p:blipFill rotWithShape="1">
          <a:blip r:embed="rId2"/>
          <a:srcRect l="19" r="-1" b="-1"/>
          <a:stretch/>
        </p:blipFill>
        <p:spPr>
          <a:xfrm>
            <a:off x="4361626" y="1628800"/>
            <a:ext cx="4674870" cy="476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AC9B6F-32B8-457E-849E-7E94886AC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88640"/>
            <a:ext cx="792088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600" dirty="0"/>
              <a:t>Technical University of the Shannon: Midlands Midwest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A5FA5-AC1F-449B-9570-DA0E63D5B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28800"/>
            <a:ext cx="4680520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/>
              <a:t>Third Level College: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Universities (7 in Ireland)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Institutes of Technology (14 in Ireland)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Move towards technical Universities.</a:t>
            </a:r>
          </a:p>
          <a:p>
            <a:pPr marL="0" indent="0">
              <a:lnSpc>
                <a:spcPct val="90000"/>
              </a:lnSpc>
              <a:buNone/>
            </a:pPr>
            <a:endParaRPr lang="en-GB" sz="20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/>
              <a:t>PTMA: Now influential from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/>
              <a:t>Level 6 to Level 8: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/>
              <a:t>Next steps;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Precision machining and QC.</a:t>
            </a:r>
          </a:p>
          <a:p>
            <a:pPr lvl="1">
              <a:lnSpc>
                <a:spcPct val="90000"/>
              </a:lnSpc>
            </a:pPr>
            <a:r>
              <a:rPr lang="en-GB" sz="1600" dirty="0"/>
              <a:t>External Panel Shortly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Programmatic Review of Precision Programmes</a:t>
            </a:r>
          </a:p>
          <a:p>
            <a:pPr lvl="1">
              <a:lnSpc>
                <a:spcPct val="90000"/>
              </a:lnSpc>
            </a:pPr>
            <a:r>
              <a:rPr lang="en-GB" sz="1600" dirty="0"/>
              <a:t>Focus Group and Survey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Flexible Learning (evening) </a:t>
            </a:r>
            <a:r>
              <a:rPr lang="en-GB" sz="2400" dirty="0"/>
              <a:t>	</a:t>
            </a:r>
            <a:r>
              <a:rPr lang="en-GB" sz="2000" dirty="0"/>
              <a:t>Programmes: </a:t>
            </a:r>
          </a:p>
          <a:p>
            <a:pPr lvl="1">
              <a:lnSpc>
                <a:spcPct val="90000"/>
              </a:lnSpc>
            </a:pPr>
            <a:r>
              <a:rPr lang="en-GB" sz="1600" dirty="0"/>
              <a:t>Time to re-evaluate offerings</a:t>
            </a:r>
          </a:p>
          <a:p>
            <a:pPr>
              <a:lnSpc>
                <a:spcPct val="90000"/>
              </a:lnSpc>
            </a:pPr>
            <a:endParaRPr lang="en-GB" sz="2000" dirty="0"/>
          </a:p>
          <a:p>
            <a:pPr lvl="2">
              <a:lnSpc>
                <a:spcPct val="90000"/>
              </a:lnSpc>
            </a:pP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2732557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2041E3DB-3E2A-4382-88E9-6C1DC032D3A1}"/>
              </a:ext>
            </a:extLst>
          </p:cNvPr>
          <p:cNvSpPr/>
          <p:nvPr/>
        </p:nvSpPr>
        <p:spPr>
          <a:xfrm>
            <a:off x="803067" y="3749358"/>
            <a:ext cx="1609038" cy="2669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Flexible Learning (evenings)</a:t>
            </a: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GB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CAD</a:t>
            </a:r>
          </a:p>
          <a:p>
            <a:pPr algn="ctr"/>
            <a:r>
              <a:rPr lang="en-GB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CAM</a:t>
            </a:r>
          </a:p>
          <a:p>
            <a:pPr algn="ctr"/>
            <a:r>
              <a:rPr lang="en-GB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CNC Prog</a:t>
            </a:r>
          </a:p>
          <a:p>
            <a:pPr algn="ctr"/>
            <a:r>
              <a:rPr lang="en-GB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Eng. Tech</a:t>
            </a:r>
          </a:p>
          <a:p>
            <a:pPr algn="ctr"/>
            <a:r>
              <a:rPr lang="en-GB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Metrology 6S</a:t>
            </a:r>
          </a:p>
          <a:p>
            <a:pPr algn="ctr"/>
            <a:r>
              <a:rPr lang="en-GB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Maths &amp; Sci</a:t>
            </a:r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B362D7-6693-43F6-B858-468B4E020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7116" y="268300"/>
            <a:ext cx="5112568" cy="70609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Programme Structure: response to Industry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0BE84E-646B-4C9E-8800-435D3CB2F4B6}"/>
              </a:ext>
            </a:extLst>
          </p:cNvPr>
          <p:cNvSpPr/>
          <p:nvPr/>
        </p:nvSpPr>
        <p:spPr>
          <a:xfrm>
            <a:off x="7448589" y="1400598"/>
            <a:ext cx="1464160" cy="50188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Level 8 Precision Engineering</a:t>
            </a:r>
          </a:p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Ab-initio</a:t>
            </a:r>
          </a:p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CAO</a:t>
            </a: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687A68-4127-4BD0-91C3-F3D35EBEE341}"/>
              </a:ext>
            </a:extLst>
          </p:cNvPr>
          <p:cNvSpPr/>
          <p:nvPr/>
        </p:nvSpPr>
        <p:spPr>
          <a:xfrm>
            <a:off x="4257911" y="2606358"/>
            <a:ext cx="1464161" cy="1143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Level 7 </a:t>
            </a:r>
          </a:p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B. Eng. Precision Eng. Add-on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4F7EC7-B431-42BF-BF48-2F833625DE52}"/>
              </a:ext>
            </a:extLst>
          </p:cNvPr>
          <p:cNvSpPr/>
          <p:nvPr/>
        </p:nvSpPr>
        <p:spPr>
          <a:xfrm>
            <a:off x="4246067" y="3751491"/>
            <a:ext cx="1467584" cy="26697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Level 6 Higher Certificate in Precision Engineering</a:t>
            </a: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346445-DD65-4D46-B226-A5B9CE2EBDBD}"/>
              </a:ext>
            </a:extLst>
          </p:cNvPr>
          <p:cNvSpPr/>
          <p:nvPr/>
        </p:nvSpPr>
        <p:spPr>
          <a:xfrm>
            <a:off x="5858729" y="2606550"/>
            <a:ext cx="1464161" cy="38127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Level 7 </a:t>
            </a:r>
          </a:p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B. Eng.</a:t>
            </a:r>
          </a:p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 Precision Engineering</a:t>
            </a:r>
          </a:p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CAO</a:t>
            </a: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C6519D-5F13-4E6A-B560-B8BC031F347D}"/>
              </a:ext>
            </a:extLst>
          </p:cNvPr>
          <p:cNvSpPr/>
          <p:nvPr/>
        </p:nvSpPr>
        <p:spPr>
          <a:xfrm>
            <a:off x="5858730" y="1391882"/>
            <a:ext cx="1464160" cy="12052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Level 8 </a:t>
            </a:r>
          </a:p>
          <a:p>
            <a:pPr algn="ctr"/>
            <a:r>
              <a:rPr lang="en-GB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B. Eng. Hons Precision Eng. Add-on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352B42E7-1AFF-4574-AE57-CA78ED4915E5}"/>
              </a:ext>
            </a:extLst>
          </p:cNvPr>
          <p:cNvSpPr/>
          <p:nvPr/>
        </p:nvSpPr>
        <p:spPr>
          <a:xfrm flipV="1">
            <a:off x="4644702" y="5247850"/>
            <a:ext cx="467490" cy="1065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3C06744-71CF-4154-94D9-0015456FBA62}"/>
              </a:ext>
            </a:extLst>
          </p:cNvPr>
          <p:cNvCxnSpPr>
            <a:cxnSpLocks/>
          </p:cNvCxnSpPr>
          <p:nvPr/>
        </p:nvCxnSpPr>
        <p:spPr>
          <a:xfrm>
            <a:off x="1331640" y="5011148"/>
            <a:ext cx="7488832" cy="734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C21AD92-310A-4802-A9D5-86E929B28F6D}"/>
              </a:ext>
            </a:extLst>
          </p:cNvPr>
          <p:cNvCxnSpPr>
            <a:cxnSpLocks/>
          </p:cNvCxnSpPr>
          <p:nvPr/>
        </p:nvCxnSpPr>
        <p:spPr>
          <a:xfrm>
            <a:off x="1331640" y="3758983"/>
            <a:ext cx="7488832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860E18-37E8-4377-A0A2-0DE1C4414B05}"/>
              </a:ext>
            </a:extLst>
          </p:cNvPr>
          <p:cNvCxnSpPr>
            <a:cxnSpLocks/>
          </p:cNvCxnSpPr>
          <p:nvPr/>
        </p:nvCxnSpPr>
        <p:spPr>
          <a:xfrm>
            <a:off x="3148687" y="2615983"/>
            <a:ext cx="5671785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F45EEF-3234-4E34-903C-E259F85B5A52}"/>
              </a:ext>
            </a:extLst>
          </p:cNvPr>
          <p:cNvCxnSpPr>
            <a:cxnSpLocks/>
          </p:cNvCxnSpPr>
          <p:nvPr/>
        </p:nvCxnSpPr>
        <p:spPr>
          <a:xfrm>
            <a:off x="2739804" y="6428711"/>
            <a:ext cx="6080668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9349701-755F-42FE-BA97-892EE24E6C65}"/>
              </a:ext>
            </a:extLst>
          </p:cNvPr>
          <p:cNvCxnSpPr>
            <a:cxnSpLocks/>
          </p:cNvCxnSpPr>
          <p:nvPr/>
        </p:nvCxnSpPr>
        <p:spPr>
          <a:xfrm>
            <a:off x="4924045" y="1410748"/>
            <a:ext cx="389642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C204058D-0938-4D9D-A5FD-BFBA8718262D}"/>
              </a:ext>
            </a:extLst>
          </p:cNvPr>
          <p:cNvSpPr/>
          <p:nvPr/>
        </p:nvSpPr>
        <p:spPr>
          <a:xfrm>
            <a:off x="2511129" y="3740117"/>
            <a:ext cx="1609414" cy="2669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Level 6 Proposed Apprenticeship</a:t>
            </a: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Precision Machinist and Quality Control</a:t>
            </a: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Arrow: Bent 25">
            <a:extLst>
              <a:ext uri="{FF2B5EF4-FFF2-40B4-BE49-F238E27FC236}">
                <a16:creationId xmlns:a16="http://schemas.microsoft.com/office/drawing/2014/main" id="{1B2ADB59-E302-41F0-9BE4-BBFE08D08000}"/>
              </a:ext>
            </a:extLst>
          </p:cNvPr>
          <p:cNvSpPr/>
          <p:nvPr/>
        </p:nvSpPr>
        <p:spPr>
          <a:xfrm>
            <a:off x="2365409" y="3177474"/>
            <a:ext cx="1116708" cy="818792"/>
          </a:xfrm>
          <a:prstGeom prst="ben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2DF26CB1-C87E-4ECA-8118-8CD8153AB27D}"/>
              </a:ext>
            </a:extLst>
          </p:cNvPr>
          <p:cNvSpPr/>
          <p:nvPr/>
        </p:nvSpPr>
        <p:spPr>
          <a:xfrm flipV="1">
            <a:off x="7854647" y="2941244"/>
            <a:ext cx="467490" cy="33708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700824E8-84C8-484F-B252-732DA23B09C8}"/>
              </a:ext>
            </a:extLst>
          </p:cNvPr>
          <p:cNvSpPr/>
          <p:nvPr/>
        </p:nvSpPr>
        <p:spPr>
          <a:xfrm flipV="1">
            <a:off x="6320850" y="4025361"/>
            <a:ext cx="467490" cy="22867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E985DD-2EF7-459C-ABD4-2732AA08F549}"/>
              </a:ext>
            </a:extLst>
          </p:cNvPr>
          <p:cNvSpPr txBox="1"/>
          <p:nvPr/>
        </p:nvSpPr>
        <p:spPr>
          <a:xfrm>
            <a:off x="1189" y="5560384"/>
            <a:ext cx="974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Year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8470BB4-DDF4-408A-A525-8F3CC716D873}"/>
              </a:ext>
            </a:extLst>
          </p:cNvPr>
          <p:cNvSpPr txBox="1"/>
          <p:nvPr/>
        </p:nvSpPr>
        <p:spPr>
          <a:xfrm>
            <a:off x="-7907" y="4159312"/>
            <a:ext cx="974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Year 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714321-755B-4EB8-A9C1-B8FBEB9056BC}"/>
              </a:ext>
            </a:extLst>
          </p:cNvPr>
          <p:cNvSpPr txBox="1"/>
          <p:nvPr/>
        </p:nvSpPr>
        <p:spPr>
          <a:xfrm>
            <a:off x="1189" y="2954077"/>
            <a:ext cx="974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Year 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5BCAF7C-A403-40EF-9903-58D5CA7C9331}"/>
              </a:ext>
            </a:extLst>
          </p:cNvPr>
          <p:cNvSpPr txBox="1"/>
          <p:nvPr/>
        </p:nvSpPr>
        <p:spPr>
          <a:xfrm>
            <a:off x="-7908" y="1772816"/>
            <a:ext cx="974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Year 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111D82-DA38-4694-9F07-A4406711A09F}"/>
              </a:ext>
            </a:extLst>
          </p:cNvPr>
          <p:cNvSpPr txBox="1"/>
          <p:nvPr/>
        </p:nvSpPr>
        <p:spPr>
          <a:xfrm>
            <a:off x="2549154" y="2639007"/>
            <a:ext cx="1387024" cy="646331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GB" dirty="0"/>
              <a:t>Conversion Modules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CC4FC5D-170F-4CE1-B625-1C88B9AF7152}"/>
              </a:ext>
            </a:extLst>
          </p:cNvPr>
          <p:cNvSpPr/>
          <p:nvPr/>
        </p:nvSpPr>
        <p:spPr>
          <a:xfrm>
            <a:off x="4260012" y="1409906"/>
            <a:ext cx="1464160" cy="12052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Level 8 </a:t>
            </a:r>
          </a:p>
          <a:p>
            <a:pPr algn="ctr"/>
            <a:r>
              <a:rPr lang="en-GB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B. Eng. Hons Precision Eng. Add-on</a:t>
            </a:r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4601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FC0DE-7C32-4AA7-9687-0850C3AC2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/>
              <a:t>Precision Engineering</a:t>
            </a:r>
            <a:br>
              <a:rPr lang="en-US" sz="3400" dirty="0"/>
            </a:br>
            <a:r>
              <a:rPr lang="en-US" sz="3400" dirty="0"/>
              <a:t>Level 8 B. Eng. Hons.</a:t>
            </a:r>
            <a:endParaRPr lang="en-GB" sz="3400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2B625B4-EF22-4DCE-892A-550C8EF9E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126470"/>
              </p:ext>
            </p:extLst>
          </p:nvPr>
        </p:nvGraphicFramePr>
        <p:xfrm>
          <a:off x="397476" y="1417638"/>
          <a:ext cx="8349048" cy="5058386"/>
        </p:xfrm>
        <a:graphic>
          <a:graphicData uri="http://schemas.openxmlformats.org/drawingml/2006/table">
            <a:tbl>
              <a:tblPr firstRow="1" firstCol="1" bandRow="1" bandCol="1">
                <a:tableStyleId>{5A111915-BE36-4E01-A7E5-04B1672EAD32}</a:tableStyleId>
              </a:tblPr>
              <a:tblGrid>
                <a:gridCol w="4316653">
                  <a:extLst>
                    <a:ext uri="{9D8B030D-6E8A-4147-A177-3AD203B41FA5}">
                      <a16:colId xmlns:a16="http://schemas.microsoft.com/office/drawing/2014/main" val="3014638502"/>
                    </a:ext>
                  </a:extLst>
                </a:gridCol>
                <a:gridCol w="4032395">
                  <a:extLst>
                    <a:ext uri="{9D8B030D-6E8A-4147-A177-3AD203B41FA5}">
                      <a16:colId xmlns:a16="http://schemas.microsoft.com/office/drawing/2014/main" val="3994827564"/>
                    </a:ext>
                  </a:extLst>
                </a:gridCol>
              </a:tblGrid>
              <a:tr h="46855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B. Eng. Precision Eng. Level 8 Year 4 (NEW)</a:t>
                      </a:r>
                      <a:endParaRPr lang="en-GB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34348"/>
                  </a:ext>
                </a:extLst>
              </a:tr>
              <a:tr h="482776"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Semester 1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Semester 2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3810982697"/>
                  </a:ext>
                </a:extLst>
              </a:tr>
              <a:tr h="538134">
                <a:tc>
                  <a:txBody>
                    <a:bodyPr/>
                    <a:lstStyle/>
                    <a:p>
                      <a:pPr marL="357188" indent="-3317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1. Computer Integrated Machining</a:t>
                      </a:r>
                      <a:endParaRPr lang="en-GB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>
                  <a:txBody>
                    <a:bodyPr/>
                    <a:lstStyle/>
                    <a:p>
                      <a:pPr marL="357188" indent="-3317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1. Automated Manufacturing systems</a:t>
                      </a:r>
                      <a:endParaRPr lang="en-GB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2269276535"/>
                  </a:ext>
                </a:extLst>
              </a:tr>
              <a:tr h="761190">
                <a:tc>
                  <a:txBody>
                    <a:bodyPr/>
                    <a:lstStyle/>
                    <a:p>
                      <a:pPr marL="265113" indent="-239713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5113" algn="l"/>
                        </a:tabLst>
                      </a:pPr>
                      <a:r>
                        <a:rPr lang="en-GB" sz="2400" b="0" dirty="0">
                          <a:effectLst/>
                        </a:rPr>
                        <a:t>2. Additive Manufacturing Technology</a:t>
                      </a:r>
                      <a:endParaRPr lang="en-GB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>
                  <a:txBody>
                    <a:bodyPr/>
                    <a:lstStyle/>
                    <a:p>
                      <a:pPr marL="357188" indent="-3317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2. Design for Manufacture and Assembly</a:t>
                      </a:r>
                      <a:endParaRPr lang="en-GB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2750548855"/>
                  </a:ext>
                </a:extLst>
              </a:tr>
              <a:tr h="513796">
                <a:tc>
                  <a:txBody>
                    <a:bodyPr/>
                    <a:lstStyle/>
                    <a:p>
                      <a:pPr marL="266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3. Project Management </a:t>
                      </a:r>
                    </a:p>
                  </a:txBody>
                  <a:tcPr marL="65401" marR="65401" marT="0" marB="0" anchor="ctr"/>
                </a:tc>
                <a:tc>
                  <a:txBody>
                    <a:bodyPr/>
                    <a:lstStyle/>
                    <a:p>
                      <a:pPr marL="266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3. Management</a:t>
                      </a: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3906214298"/>
                  </a:ext>
                </a:extLst>
              </a:tr>
              <a:tr h="580728">
                <a:tc>
                  <a:txBody>
                    <a:bodyPr/>
                    <a:lstStyle/>
                    <a:p>
                      <a:pPr marL="266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4. Mechanics &amp; Materials Testing</a:t>
                      </a:r>
                      <a:endParaRPr lang="en-GB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>
                  <a:txBody>
                    <a:bodyPr/>
                    <a:lstStyle/>
                    <a:p>
                      <a:pPr marL="266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4. Material Selection</a:t>
                      </a: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463708019"/>
                  </a:ext>
                </a:extLst>
              </a:tr>
              <a:tr h="575124">
                <a:tc>
                  <a:txBody>
                    <a:bodyPr/>
                    <a:lstStyle/>
                    <a:p>
                      <a:pPr marL="357188" indent="-3317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5. Implementation of Lean and six Sigma Systems</a:t>
                      </a:r>
                      <a:endParaRPr lang="en-GB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>
                  <a:txBody>
                    <a:bodyPr/>
                    <a:lstStyle/>
                    <a:p>
                      <a:pPr marL="357188" indent="-3317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5. Quality Management Systems</a:t>
                      </a:r>
                      <a:endParaRPr lang="en-GB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1039145432"/>
                  </a:ext>
                </a:extLst>
              </a:tr>
              <a:tr h="630764">
                <a:tc gridSpan="2">
                  <a:txBody>
                    <a:bodyPr/>
                    <a:lstStyle/>
                    <a:p>
                      <a:pPr marL="2667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effectLst/>
                        </a:rPr>
                        <a:t>6. Applied Research Project (Year long) Linked to Company </a:t>
                      </a:r>
                    </a:p>
                    <a:p>
                      <a:pPr marL="2667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effectLst/>
                        </a:rPr>
                        <a:t>(10 Credits)</a:t>
                      </a:r>
                      <a:endParaRPr lang="en-GB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 hMerge="1">
                  <a:txBody>
                    <a:bodyPr/>
                    <a:lstStyle/>
                    <a:p>
                      <a:pPr marL="266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3412340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80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FC0DE-7C32-4AA7-9687-0850C3AC2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Precision Engineering</a:t>
            </a:r>
            <a:br>
              <a:rPr lang="en-US" sz="2800" dirty="0"/>
            </a:br>
            <a:r>
              <a:rPr lang="en-US" sz="2800" dirty="0"/>
              <a:t>Level 8 B. Eng. Hons. Potential Part time 2021</a:t>
            </a:r>
            <a:endParaRPr lang="en-GB" sz="2800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2B625B4-EF22-4DCE-892A-550C8EF9E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02874"/>
              </p:ext>
            </p:extLst>
          </p:nvPr>
        </p:nvGraphicFramePr>
        <p:xfrm>
          <a:off x="397476" y="1417638"/>
          <a:ext cx="8349048" cy="5209178"/>
        </p:xfrm>
        <a:graphic>
          <a:graphicData uri="http://schemas.openxmlformats.org/drawingml/2006/table">
            <a:tbl>
              <a:tblPr firstRow="1" firstCol="1" bandRow="1" bandCol="1">
                <a:tableStyleId>{5A111915-BE36-4E01-A7E5-04B1672EAD32}</a:tableStyleId>
              </a:tblPr>
              <a:tblGrid>
                <a:gridCol w="4174524">
                  <a:extLst>
                    <a:ext uri="{9D8B030D-6E8A-4147-A177-3AD203B41FA5}">
                      <a16:colId xmlns:a16="http://schemas.microsoft.com/office/drawing/2014/main" val="3014638502"/>
                    </a:ext>
                  </a:extLst>
                </a:gridCol>
                <a:gridCol w="4174524">
                  <a:extLst>
                    <a:ext uri="{9D8B030D-6E8A-4147-A177-3AD203B41FA5}">
                      <a16:colId xmlns:a16="http://schemas.microsoft.com/office/drawing/2014/main" val="3994827564"/>
                    </a:ext>
                  </a:extLst>
                </a:gridCol>
              </a:tblGrid>
              <a:tr h="46855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B. Eng. Precision Eng. Level 8 Year 4 (NEW)</a:t>
                      </a:r>
                      <a:endParaRPr lang="en-GB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34348"/>
                  </a:ext>
                </a:extLst>
              </a:tr>
              <a:tr h="482776"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Semester 1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Semester 2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3810982697"/>
                  </a:ext>
                </a:extLst>
              </a:tr>
              <a:tr h="538134">
                <a:tc>
                  <a:txBody>
                    <a:bodyPr/>
                    <a:lstStyle/>
                    <a:p>
                      <a:pPr marL="357188" indent="-3317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</a:rPr>
                        <a:t>1. Computer Integrated Machining</a:t>
                      </a:r>
                      <a:endParaRPr lang="en-GB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>
                  <a:txBody>
                    <a:bodyPr/>
                    <a:lstStyle/>
                    <a:p>
                      <a:pPr marL="357188" indent="-3317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</a:rPr>
                        <a:t>1. Automated Manufacturing systems</a:t>
                      </a:r>
                      <a:endParaRPr lang="en-GB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2269276535"/>
                  </a:ext>
                </a:extLst>
              </a:tr>
              <a:tr h="761190">
                <a:tc>
                  <a:txBody>
                    <a:bodyPr/>
                    <a:lstStyle/>
                    <a:p>
                      <a:pPr marL="265113" indent="-239713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5113" algn="l"/>
                        </a:tabLst>
                      </a:pPr>
                      <a:r>
                        <a:rPr lang="en-GB" sz="2400" b="1" dirty="0">
                          <a:effectLst/>
                        </a:rPr>
                        <a:t>2. Additive Manufacturing Technology</a:t>
                      </a:r>
                      <a:endParaRPr lang="en-GB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>
                  <a:txBody>
                    <a:bodyPr/>
                    <a:lstStyle/>
                    <a:p>
                      <a:pPr marL="357188" indent="-3317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</a:rPr>
                        <a:t>2. Design for Manufacture and Assembly</a:t>
                      </a:r>
                      <a:endParaRPr lang="en-GB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2750548855"/>
                  </a:ext>
                </a:extLst>
              </a:tr>
              <a:tr h="513796">
                <a:tc>
                  <a:txBody>
                    <a:bodyPr/>
                    <a:lstStyle/>
                    <a:p>
                      <a:pPr marL="266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</a:rPr>
                        <a:t>3. Project Management </a:t>
                      </a:r>
                    </a:p>
                  </a:txBody>
                  <a:tcPr marL="65401" marR="65401" marT="0" marB="0" anchor="ctr"/>
                </a:tc>
                <a:tc>
                  <a:txBody>
                    <a:bodyPr/>
                    <a:lstStyle/>
                    <a:p>
                      <a:pPr marL="266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</a:rPr>
                        <a:t>3. Management</a:t>
                      </a: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3906214298"/>
                  </a:ext>
                </a:extLst>
              </a:tr>
              <a:tr h="580728">
                <a:tc>
                  <a:txBody>
                    <a:bodyPr/>
                    <a:lstStyle/>
                    <a:p>
                      <a:pPr marL="266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4. Mechanics &amp; Materials Testing</a:t>
                      </a:r>
                      <a:endParaRPr lang="en-GB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>
                  <a:txBody>
                    <a:bodyPr/>
                    <a:lstStyle/>
                    <a:p>
                      <a:pPr marL="266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4. Material Selection</a:t>
                      </a: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463708019"/>
                  </a:ext>
                </a:extLst>
              </a:tr>
              <a:tr h="575124">
                <a:tc>
                  <a:txBody>
                    <a:bodyPr/>
                    <a:lstStyle/>
                    <a:p>
                      <a:pPr marL="357188" indent="-3317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5. Implementation of Lean and six Sigma Systems</a:t>
                      </a:r>
                      <a:endParaRPr lang="en-GB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>
                  <a:txBody>
                    <a:bodyPr/>
                    <a:lstStyle/>
                    <a:p>
                      <a:pPr marL="357188" indent="-3317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5. Quality Management Systems</a:t>
                      </a:r>
                      <a:endParaRPr lang="en-GB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1039145432"/>
                  </a:ext>
                </a:extLst>
              </a:tr>
              <a:tr h="630764">
                <a:tc gridSpan="2">
                  <a:txBody>
                    <a:bodyPr/>
                    <a:lstStyle/>
                    <a:p>
                      <a:pPr marL="2667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effectLst/>
                        </a:rPr>
                        <a:t>6. Applied Research Project (Year long) Linked to Company </a:t>
                      </a:r>
                    </a:p>
                    <a:p>
                      <a:pPr marL="2667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effectLst/>
                        </a:rPr>
                        <a:t>(10 Credits)</a:t>
                      </a:r>
                      <a:endParaRPr lang="en-GB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tc hMerge="1">
                  <a:txBody>
                    <a:bodyPr/>
                    <a:lstStyle/>
                    <a:p>
                      <a:pPr marL="266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401" marR="65401" marT="0" marB="0" anchor="ctr"/>
                </a:tc>
                <a:extLst>
                  <a:ext uri="{0D108BD9-81ED-4DB2-BD59-A6C34878D82A}">
                    <a16:rowId xmlns:a16="http://schemas.microsoft.com/office/drawing/2014/main" val="3412340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519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5F183-5D36-434D-A3AA-9B8CCDAC0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Level 8 B. Eng. Hons.</a:t>
            </a:r>
            <a:br>
              <a:rPr lang="en-US" sz="4400" dirty="0"/>
            </a:br>
            <a:r>
              <a:rPr lang="en-US" sz="4400" dirty="0"/>
              <a:t>Part time Introduction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CEE4-0C31-4045-98D9-40AA941C0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GB" dirty="0"/>
              <a:t>Requires a cohort of students: </a:t>
            </a:r>
          </a:p>
          <a:p>
            <a:pPr lvl="1"/>
            <a:r>
              <a:rPr lang="en-GB" dirty="0"/>
              <a:t>16 students per class.</a:t>
            </a:r>
          </a:p>
          <a:p>
            <a:pPr lvl="1"/>
            <a:r>
              <a:rPr lang="en-GB" dirty="0"/>
              <a:t>Industry Support required:</a:t>
            </a:r>
          </a:p>
          <a:p>
            <a:pPr lvl="2"/>
            <a:r>
              <a:rPr lang="en-GB" dirty="0"/>
              <a:t>Staff with Level 7 qualifications or equivalent in a related area can apply.</a:t>
            </a:r>
          </a:p>
          <a:p>
            <a:pPr lvl="1"/>
            <a:r>
              <a:rPr lang="en-GB" dirty="0"/>
              <a:t>2 Days per week part time.</a:t>
            </a:r>
          </a:p>
          <a:p>
            <a:r>
              <a:rPr lang="en-GB" dirty="0"/>
              <a:t>Part-time for 2021-22</a:t>
            </a:r>
          </a:p>
          <a:p>
            <a:r>
              <a:rPr lang="en-GB" dirty="0"/>
              <a:t>Full time in 2022-23: Level 8 CAO students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449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50234-084E-4AC3-B68A-CD3528655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Recruitment to Precision Programmes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BCAD0-C02B-4AF0-880D-AB88FBB07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069160"/>
          </a:xfrm>
        </p:spPr>
        <p:txBody>
          <a:bodyPr/>
          <a:lstStyle/>
          <a:p>
            <a:r>
              <a:rPr lang="en-GB" sz="2800" dirty="0"/>
              <a:t>Connect with second level schools and develop the talent pipeline</a:t>
            </a:r>
          </a:p>
          <a:p>
            <a:r>
              <a:rPr lang="en-GB" sz="2800" dirty="0"/>
              <a:t>Scholarships/bursaries</a:t>
            </a:r>
          </a:p>
          <a:p>
            <a:r>
              <a:rPr lang="en-GB" sz="2800" dirty="0"/>
              <a:t>Advanced Entry to second year, third or fourth year possible.</a:t>
            </a:r>
          </a:p>
          <a:p>
            <a:r>
              <a:rPr lang="en-GB" sz="2800" dirty="0"/>
              <a:t>Trades (former Apprentices) progression to Degree level</a:t>
            </a:r>
          </a:p>
          <a:p>
            <a:pPr lvl="1"/>
            <a:r>
              <a:rPr lang="en-GB" sz="2400" dirty="0"/>
              <a:t>Entry depends individual applications. </a:t>
            </a:r>
          </a:p>
          <a:p>
            <a:pPr lvl="1"/>
            <a:endParaRPr lang="en-GB" sz="2400" dirty="0"/>
          </a:p>
          <a:p>
            <a:r>
              <a:rPr lang="en-GB" sz="2800" dirty="0"/>
              <a:t>Summer work for Precision Engineering students.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102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5E14B-E2F4-4581-8A4E-ABE199E2F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Sweden-Ireland Collaboration</a:t>
            </a:r>
            <a:br>
              <a:rPr lang="en-GB" dirty="0"/>
            </a:br>
            <a:r>
              <a:rPr lang="en-GB" dirty="0"/>
              <a:t>Industry Credentials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7E9DB-EEFD-4567-B9B4-C653897C0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7638"/>
            <a:ext cx="8568952" cy="525172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Opened Discussion with SKTC (Sweden) to explore project ideas.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Potential Erasmus+ Projects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Sweden: Industry competence assessment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dirty="0"/>
              <a:t>Belt level system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dirty="0"/>
              <a:t>Irish Context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Ireland: Apprentice training system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dirty="0"/>
              <a:t>Little or no academic recognition of industry competence formally 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GB" dirty="0"/>
          </a:p>
          <a:p>
            <a:r>
              <a:rPr lang="en-GB" dirty="0"/>
              <a:t>Collaboration in developing a link between the two.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Formalising Levels and standards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130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505A-769D-42C2-A604-48F777E8B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prstClr val="black"/>
                </a:solidFill>
              </a:rPr>
              <a:t>Apprenticeship Approval Process</a:t>
            </a:r>
            <a:br>
              <a:rPr lang="en-GB" sz="4000" dirty="0">
                <a:solidFill>
                  <a:prstClr val="black"/>
                </a:solidFill>
              </a:rPr>
            </a:br>
            <a:r>
              <a:rPr lang="en-GB" sz="2400" b="1" dirty="0">
                <a:solidFill>
                  <a:srgbClr val="1F497D">
                    <a:lumMod val="75000"/>
                  </a:srgbClr>
                </a:solidFill>
              </a:rPr>
              <a:t>Precision Machining and Quality Control</a:t>
            </a:r>
            <a:endParaRPr lang="en-GB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7F4C8-AF6E-4BC1-8DFF-0EBFE338E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dirty="0"/>
              <a:t>Next steps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GB" dirty="0"/>
              <a:t>Complete Modules content		</a:t>
            </a:r>
            <a:r>
              <a:rPr lang="en-GB" dirty="0">
                <a:sym typeface="Wingdings" panose="05000000000000000000" pitchFamily="2" charset="2"/>
              </a:rPr>
              <a:t>	</a:t>
            </a:r>
            <a:endParaRPr lang="en-GB" dirty="0"/>
          </a:p>
          <a:p>
            <a:pPr marL="1314450" lvl="2" indent="-514350">
              <a:buFont typeface="+mj-lt"/>
              <a:buAutoNum type="arabicPeriod"/>
            </a:pPr>
            <a:r>
              <a:rPr lang="en-GB" dirty="0"/>
              <a:t>Complete Programme document</a:t>
            </a:r>
            <a:r>
              <a:rPr lang="en-GB" dirty="0">
                <a:sym typeface="Wingdings" panose="05000000000000000000" pitchFamily="2" charset="2"/>
              </a:rPr>
              <a:t> 	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GB" dirty="0"/>
              <a:t>Review existing apprenticeships in detail for overlap	</a:t>
            </a:r>
            <a:r>
              <a:rPr lang="en-GB" dirty="0">
                <a:sym typeface="Wingdings" panose="05000000000000000000" pitchFamily="2" charset="2"/>
              </a:rPr>
              <a:t> </a:t>
            </a:r>
          </a:p>
          <a:p>
            <a:pPr marL="1771650" lvl="3" indent="-514350">
              <a:buFont typeface="+mj-lt"/>
              <a:buAutoNum type="arabicPeriod"/>
            </a:pPr>
            <a:r>
              <a:rPr lang="en-GB" dirty="0"/>
              <a:t>Request from HEA and SOLAS to prove the difference</a:t>
            </a:r>
          </a:p>
          <a:p>
            <a:pPr marL="1792288" lvl="3" indent="-534988">
              <a:buNone/>
              <a:tabLst>
                <a:tab pos="6456363" algn="l"/>
              </a:tabLst>
            </a:pPr>
            <a:r>
              <a:rPr lang="en-GB" dirty="0"/>
              <a:t> 	between this trade and others. </a:t>
            </a:r>
          </a:p>
          <a:p>
            <a:pPr marL="1771650" lvl="3" indent="-514350">
              <a:buFont typeface="+mj-lt"/>
              <a:buAutoNum type="arabicPeriod"/>
            </a:pPr>
            <a:r>
              <a:rPr lang="en-GB" dirty="0"/>
              <a:t>International comparisons</a:t>
            </a:r>
          </a:p>
          <a:p>
            <a:pPr lvl="1" indent="-342900"/>
            <a:r>
              <a:rPr lang="en-GB" sz="2400" dirty="0"/>
              <a:t>Internal review within LIT: Completed</a:t>
            </a:r>
          </a:p>
          <a:p>
            <a:pPr lvl="1" indent="-342900"/>
            <a:r>
              <a:rPr lang="en-GB" sz="2400" dirty="0"/>
              <a:t>External review. As soon as possible. Next few weeks		</a:t>
            </a:r>
          </a:p>
          <a:p>
            <a:pPr lvl="1" indent="-342900"/>
            <a:r>
              <a:rPr lang="en-GB" sz="2400" dirty="0"/>
              <a:t>Industry Training Order (Legislative requirement)</a:t>
            </a:r>
          </a:p>
          <a:p>
            <a:pPr lvl="1" indent="-342900"/>
            <a:r>
              <a:rPr lang="en-GB" sz="2400" dirty="0"/>
              <a:t>Recruitment of apprentices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8C1814-F002-43F9-8B4A-BAAA40E28236}"/>
              </a:ext>
            </a:extLst>
          </p:cNvPr>
          <p:cNvSpPr/>
          <p:nvPr/>
        </p:nvSpPr>
        <p:spPr>
          <a:xfrm>
            <a:off x="8028384" y="2204866"/>
            <a:ext cx="504056" cy="287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1216F6-4CB2-4CA9-99A6-F38351E34909}"/>
              </a:ext>
            </a:extLst>
          </p:cNvPr>
          <p:cNvSpPr/>
          <p:nvPr/>
        </p:nvSpPr>
        <p:spPr>
          <a:xfrm>
            <a:off x="8028384" y="2702876"/>
            <a:ext cx="504056" cy="287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A78949-095D-416C-A6E4-492F27E5EA68}"/>
              </a:ext>
            </a:extLst>
          </p:cNvPr>
          <p:cNvSpPr/>
          <p:nvPr/>
        </p:nvSpPr>
        <p:spPr>
          <a:xfrm>
            <a:off x="8028384" y="3172565"/>
            <a:ext cx="504056" cy="287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5DD1F7-9B50-40BA-9C40-1038461FB71D}"/>
              </a:ext>
            </a:extLst>
          </p:cNvPr>
          <p:cNvSpPr/>
          <p:nvPr/>
        </p:nvSpPr>
        <p:spPr>
          <a:xfrm>
            <a:off x="8026077" y="3617736"/>
            <a:ext cx="504056" cy="287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B1BD42-C1AB-4A09-92EC-42E4AE3E92E8}"/>
              </a:ext>
            </a:extLst>
          </p:cNvPr>
          <p:cNvSpPr/>
          <p:nvPr/>
        </p:nvSpPr>
        <p:spPr>
          <a:xfrm>
            <a:off x="7999526" y="5114238"/>
            <a:ext cx="504056" cy="287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045E52-A146-430F-9DFD-67BC017ACBB0}"/>
              </a:ext>
            </a:extLst>
          </p:cNvPr>
          <p:cNvSpPr/>
          <p:nvPr/>
        </p:nvSpPr>
        <p:spPr>
          <a:xfrm>
            <a:off x="8008661" y="5559409"/>
            <a:ext cx="504056" cy="287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BBC040A-33BA-4717-9C47-7950BCD00D00}"/>
              </a:ext>
            </a:extLst>
          </p:cNvPr>
          <p:cNvSpPr/>
          <p:nvPr/>
        </p:nvSpPr>
        <p:spPr>
          <a:xfrm>
            <a:off x="8010012" y="5970821"/>
            <a:ext cx="504056" cy="287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B6D8CE-E4E3-40BC-8207-6A8CEDC4C7E2}"/>
              </a:ext>
            </a:extLst>
          </p:cNvPr>
          <p:cNvSpPr/>
          <p:nvPr/>
        </p:nvSpPr>
        <p:spPr>
          <a:xfrm>
            <a:off x="8028384" y="4076189"/>
            <a:ext cx="504056" cy="287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C0EF27E-EA1C-4AAE-85D1-9DFDC92B7552}"/>
              </a:ext>
            </a:extLst>
          </p:cNvPr>
          <p:cNvSpPr/>
          <p:nvPr/>
        </p:nvSpPr>
        <p:spPr>
          <a:xfrm>
            <a:off x="7999526" y="4644549"/>
            <a:ext cx="504056" cy="287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4650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3042</TotalTime>
  <Words>660</Words>
  <Application>Microsoft Office PowerPoint</Application>
  <PresentationFormat>On-screen Show (4:3)</PresentationFormat>
  <Paragraphs>163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Unicode MS</vt:lpstr>
      <vt:lpstr>Calibri</vt:lpstr>
      <vt:lpstr>Times New Roman</vt:lpstr>
      <vt:lpstr>Wingdings</vt:lpstr>
      <vt:lpstr>Office Theme</vt:lpstr>
      <vt:lpstr> Limerick Institute of Technology</vt:lpstr>
      <vt:lpstr>Technical University of the Shannon: Midlands Midwest</vt:lpstr>
      <vt:lpstr>Programme Structure: response to Industry</vt:lpstr>
      <vt:lpstr>Precision Engineering Level 8 B. Eng. Hons.</vt:lpstr>
      <vt:lpstr>Precision Engineering Level 8 B. Eng. Hons. Potential Part time 2021</vt:lpstr>
      <vt:lpstr>Level 8 B. Eng. Hons. Part time Introduction</vt:lpstr>
      <vt:lpstr>Recruitment to Precision Programmes</vt:lpstr>
      <vt:lpstr>Sweden-Ireland Collaboration Industry Credentials</vt:lpstr>
      <vt:lpstr>Apprenticeship Approval Process Precision Machining and Quality Control</vt:lpstr>
      <vt:lpstr>Manufacturing Solutions 2022 Note the date: Not 2021!!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2009</dc:title>
  <dc:creator>Ciaran O'Loughlin</dc:creator>
  <cp:lastModifiedBy>meghan.hehir23@gmail.com</cp:lastModifiedBy>
  <cp:revision>233</cp:revision>
  <dcterms:created xsi:type="dcterms:W3CDTF">2009-10-15T22:06:24Z</dcterms:created>
  <dcterms:modified xsi:type="dcterms:W3CDTF">2021-05-31T11:42:19Z</dcterms:modified>
</cp:coreProperties>
</file>